
<file path=[Content_Types].xml><?xml version="1.0" encoding="utf-8"?>
<Types xmlns="http://schemas.openxmlformats.org/package/2006/content-types">
  <Default ContentType="image/gif" Extension="gif"/>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presProps+xml" PartName="/ppt/presProps.xml"/>
  <Override ContentType="application/vnd.openxmlformats-officedocument.presentationml.presentation.main+xml" PartName="/ppt/presentation.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tableStyles+xml" PartName="/ppt/tableStyles.xml"/>
  <Override ContentType="application/vnd.openxmlformats-officedocument.presentationml.viewProps+xml" PartName="/ppt/viewProps.xml"/>
  <Override ContentType="application/vnd.openxmlformats-officedocument.theme+xml" PartName="/ppt/theme/theme1.xml"/>
  <Override ContentType="application/vnd.openxmlformats-officedocument.theme+xml" PartName="/ppt/theme/theme2.xml"/>
  <Override ContentType="application/vnd.openxmlformats-package.core-properties+xml" PartName="/docProps/core.xml"/>
</Types>
</file>

<file path=_rels/.rels><?xml version="1.0" encoding="UTF-8" standalone="yes"?><Relationships xmlns="http://schemas.openxmlformats.org/package/2006/relationships"><Relationship Id="rId4" Target="ppt/presentation.xml" Type="http://schemas.openxmlformats.org/officeDocument/2006/relationships/officeDocument"/><Relationship Id="rId3" Target="docProps/core.xml" Type="http://schemas.openxmlformats.org/package/2006/relationships/metadata/core-properties"/><Relationship Id="rId2" Target="docProps/app.xml" Type="http://schemas.openxmlformats.org/officeDocument/2006/relationships/extended-properties"/><Relationship Id="rId1" Target="docProps/thumbnail.jpeg" Type="http://schemas.openxmlformats.org/package/2006/relationships/metadata/thumbnai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Lst>
  <p:sldSz cx="12192000" cy="6858000"/>
  <p:notesSz cx="6858000" cy="9144000"/>
  <p:defaultTextStyle>
    <a:defPPr>
      <a:defRPr lang="en-US"/>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cmpd="sng" w="12700">
              <a:solidFill>
                <a:schemeClr val="lt1"/>
              </a:solidFill>
            </a:ln>
          </a:left>
          <a:right>
            <a:ln cmpd="sng" w="12700">
              <a:solidFill>
                <a:schemeClr val="lt1"/>
              </a:solidFill>
            </a:ln>
          </a:right>
          <a:top>
            <a:ln cmpd="sng" w="12700">
              <a:solidFill>
                <a:schemeClr val="lt1"/>
              </a:solidFill>
            </a:ln>
          </a:top>
          <a:bottom>
            <a:ln cmpd="sng" w="12700">
              <a:solidFill>
                <a:schemeClr val="lt1"/>
              </a:solidFill>
            </a:ln>
          </a:bottom>
          <a:insideH>
            <a:ln cmpd="sng" w="12700">
              <a:solidFill>
                <a:schemeClr val="lt1"/>
              </a:solidFill>
            </a:ln>
          </a:insideH>
          <a:insideV>
            <a:ln cmpd="sng" w="12700">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cmpd="sng" w="38100">
              <a:solidFill>
                <a:schemeClr val="lt1"/>
              </a:solidFill>
            </a:ln>
          </a:top>
        </a:tcBdr>
        <a:fill>
          <a:solidFill>
            <a:schemeClr val="accent1"/>
          </a:solidFill>
        </a:fill>
      </a:tcStyle>
    </a:lastRow>
    <a:firstRow>
      <a:tcTxStyle b="on">
        <a:fontRef idx="minor">
          <a:prstClr val="black"/>
        </a:fontRef>
        <a:schemeClr val="lt1"/>
      </a:tcTxStyle>
      <a:tcStyle>
        <a:tcBdr>
          <a:bottom>
            <a:ln cmpd="sng" w="38100">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50" Target="slides/slide44.xml" Type="http://schemas.openxmlformats.org/officeDocument/2006/relationships/slide"/><Relationship Id="rId5" Target="slideMasters/slideMaster1.xml" Type="http://schemas.openxmlformats.org/officeDocument/2006/relationships/slideMaster"/><Relationship Id="rId39" Target="slides/slide33.xml" Type="http://schemas.openxmlformats.org/officeDocument/2006/relationships/slide"/><Relationship Id="rId4" Target="tableStyles.xml" Type="http://schemas.openxmlformats.org/officeDocument/2006/relationships/tableStyles"/><Relationship Id="rId38" Target="slides/slide32.xml" Type="http://schemas.openxmlformats.org/officeDocument/2006/relationships/slide"/><Relationship Id="rId3" Target="presProps.xml" Type="http://schemas.openxmlformats.org/officeDocument/2006/relationships/presProps"/><Relationship Id="rId37" Target="slides/slide31.xml" Type="http://schemas.openxmlformats.org/officeDocument/2006/relationships/slide"/><Relationship Id="rId2" Target="viewProps.xml" Type="http://schemas.openxmlformats.org/officeDocument/2006/relationships/viewProps"/><Relationship Id="rId36" Target="slides/slide30.xml" Type="http://schemas.openxmlformats.org/officeDocument/2006/relationships/slide"/><Relationship Id="rId1" Target="theme/theme1.xml" Type="http://schemas.openxmlformats.org/officeDocument/2006/relationships/theme"/><Relationship Id="rId35" Target="slides/slide29.xml" Type="http://schemas.openxmlformats.org/officeDocument/2006/relationships/slide"/><Relationship Id="rId34" Target="slides/slide28.xml" Type="http://schemas.openxmlformats.org/officeDocument/2006/relationships/slide"/><Relationship Id="rId33" Target="slides/slide27.xml" Type="http://schemas.openxmlformats.org/officeDocument/2006/relationships/slide"/><Relationship Id="rId32" Target="slides/slide26.xml" Type="http://schemas.openxmlformats.org/officeDocument/2006/relationships/slide"/><Relationship Id="rId31" Target="slides/slide25.xml" Type="http://schemas.openxmlformats.org/officeDocument/2006/relationships/slide"/><Relationship Id="rId30" Target="slides/slide24.xml" Type="http://schemas.openxmlformats.org/officeDocument/2006/relationships/slide"/><Relationship Id="rId27" Target="slides/slide21.xml" Type="http://schemas.openxmlformats.org/officeDocument/2006/relationships/slide"/><Relationship Id="rId26" Target="slides/slide20.xml" Type="http://schemas.openxmlformats.org/officeDocument/2006/relationships/slide"/><Relationship Id="rId25" Target="slides/slide19.xml" Type="http://schemas.openxmlformats.org/officeDocument/2006/relationships/slide"/><Relationship Id="rId24" Target="slides/slide18.xml" Type="http://schemas.openxmlformats.org/officeDocument/2006/relationships/slide"/><Relationship Id="rId21" Target="slides/slide15.xml" Type="http://schemas.openxmlformats.org/officeDocument/2006/relationships/slide"/><Relationship Id="rId19" Target="slides/slide13.xml" Type="http://schemas.openxmlformats.org/officeDocument/2006/relationships/slide"/><Relationship Id="rId20" Target="slides/slide14.xml" Type="http://schemas.openxmlformats.org/officeDocument/2006/relationships/slide"/><Relationship Id="rId18" Target="slides/slide12.xml" Type="http://schemas.openxmlformats.org/officeDocument/2006/relationships/slide"/><Relationship Id="rId17" Target="slides/slide11.xml" Type="http://schemas.openxmlformats.org/officeDocument/2006/relationships/slide"/><Relationship Id="rId13" Target="slides/slide7.xml" Type="http://schemas.openxmlformats.org/officeDocument/2006/relationships/slide"/><Relationship Id="rId47" Target="slides/slide41.xml" Type="http://schemas.openxmlformats.org/officeDocument/2006/relationships/slide"/><Relationship Id="rId16" Target="slides/slide10.xml" Type="http://schemas.openxmlformats.org/officeDocument/2006/relationships/slide"/><Relationship Id="rId12" Target="slides/slide6.xml" Type="http://schemas.openxmlformats.org/officeDocument/2006/relationships/slide"/><Relationship Id="rId46" Target="slides/slide40.xml" Type="http://schemas.openxmlformats.org/officeDocument/2006/relationships/slide"/><Relationship Id="rId49" Target="slides/slide43.xml" Type="http://schemas.openxmlformats.org/officeDocument/2006/relationships/slide"/><Relationship Id="rId15" Target="slides/slide9.xml" Type="http://schemas.openxmlformats.org/officeDocument/2006/relationships/slide"/><Relationship Id="rId11" Target="slides/slide5.xml" Type="http://schemas.openxmlformats.org/officeDocument/2006/relationships/slide"/><Relationship Id="rId45" Target="slides/slide39.xml" Type="http://schemas.openxmlformats.org/officeDocument/2006/relationships/slide"/><Relationship Id="rId48" Target="slides/slide42.xml" Type="http://schemas.openxmlformats.org/officeDocument/2006/relationships/slide"/><Relationship Id="rId14" Target="slides/slide8.xml" Type="http://schemas.openxmlformats.org/officeDocument/2006/relationships/slide"/><Relationship Id="rId10" Target="slides/slide4.xml" Type="http://schemas.openxmlformats.org/officeDocument/2006/relationships/slide"/><Relationship Id="rId44" Target="slides/slide38.xml" Type="http://schemas.openxmlformats.org/officeDocument/2006/relationships/slide"/><Relationship Id="rId43" Target="slides/slide37.xml" Type="http://schemas.openxmlformats.org/officeDocument/2006/relationships/slide"/><Relationship Id="rId42" Target="slides/slide36.xml" Type="http://schemas.openxmlformats.org/officeDocument/2006/relationships/slide"/><Relationship Id="rId41" Target="slides/slide35.xml" Type="http://schemas.openxmlformats.org/officeDocument/2006/relationships/slide"/><Relationship Id="rId9" Target="slides/slide3.xml" Type="http://schemas.openxmlformats.org/officeDocument/2006/relationships/slide"/><Relationship Id="rId40" Target="slides/slide34.xml" Type="http://schemas.openxmlformats.org/officeDocument/2006/relationships/slide"/><Relationship Id="rId8" Target="slides/slide2.xml" Type="http://schemas.openxmlformats.org/officeDocument/2006/relationships/slide"/><Relationship Id="rId7" Target="slides/slide1.xml" Type="http://schemas.openxmlformats.org/officeDocument/2006/relationships/slide"/><Relationship Id="rId6" Target="notesMasters/notesMaster1.xml" Type="http://schemas.openxmlformats.org/officeDocument/2006/relationships/notesMaster"/><Relationship Id="rId23" Target="slides/slide17.xml" Type="http://schemas.openxmlformats.org/officeDocument/2006/relationships/slide"/><Relationship Id="rId29" Target="slides/slide23.xml" Type="http://schemas.openxmlformats.org/officeDocument/2006/relationships/slide"/><Relationship Id="rId22" Target="slides/slide16.xml" Type="http://schemas.openxmlformats.org/officeDocument/2006/relationships/slide"/><Relationship Id="rId28" Target="slides/slide22.xml" Type="http://schemas.openxmlformats.org/officeDocument/2006/relationships/slide"/></Relationships>
</file>

<file path=ppt/notesMasters/_rels/notesMaster1.xml.rels><?xml version="1.0" encoding="UTF-8" standalone="yes"?><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p="http://schemas.openxmlformats.org/presentationml/2006/main" xmlns:a="http://schemas.openxmlformats.org/drawing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sz="quarter" type="hdr"/>
          </p:nvPr>
        </p:nvSpPr>
        <p:spPr>
          <a:xfrm>
            <a:off x="0" y="0"/>
            <a:ext cx="2971800" cy="457200"/>
          </a:xfrm>
          <a:prstGeom prst="rect">
            <a:avLst/>
          </a:prstGeom>
        </p:spPr>
        <p:txBody>
          <a:bodyPr bIns="45720" lIns="91440" numCol="1" rIns="91440" rtlCol="0" tIns="45720" vert="horz"/>
          <a:lstStyle>
            <a:lvl1pPr algn="l">
              <a:defRPr sz="1200"/>
            </a:lvl1pPr>
          </a:lstStyle>
          <a:p>
            <a:endParaRPr lang="en-US"/>
          </a:p>
        </p:txBody>
      </p:sp>
      <p:sp>
        <p:nvSpPr>
          <p:cNvPr id="3" name="Date Placeholder 2"/>
          <p:cNvSpPr>
            <a:spLocks noGrp="1"/>
          </p:cNvSpPr>
          <p:nvPr>
            <p:ph idx="1" type="dt"/>
          </p:nvPr>
        </p:nvSpPr>
        <p:spPr>
          <a:xfrm>
            <a:off x="3884613" y="0"/>
            <a:ext cx="2971800" cy="457200"/>
          </a:xfrm>
          <a:prstGeom prst="rect">
            <a:avLst/>
          </a:prstGeom>
        </p:spPr>
        <p:txBody>
          <a:bodyPr bIns="45720" lIns="91440" numCol="1" rIns="91440" rtlCol="0" tIns="45720" vert="horz"/>
          <a:lstStyle>
            <a:lvl1pPr algn="r">
              <a:defRPr sz="1200"/>
            </a:lvl1pPr>
          </a:lstStyle>
          <a:p>
            <a:fld id="{95D3B7ED-61F7-0542-AE7B-9795C4EFD070}" type="datetimeFigureOut">
              <a:rPr lang="en-US" smtClean="0"/>
              <a:t>28/07/15</a:t>
            </a:fld>
            <a:endParaRPr lang="en-US"/>
          </a:p>
        </p:txBody>
      </p:sp>
      <p:sp>
        <p:nvSpPr>
          <p:cNvPr id="4" name="Slide Image Placeholder 3"/>
          <p:cNvSpPr>
            <a:spLocks noChangeAspect="1" noGrp="1" noRot="1"/>
          </p:cNvSpPr>
          <p:nvPr>
            <p:ph idx="2" type="sldImg"/>
          </p:nvPr>
        </p:nvSpPr>
        <p:spPr>
          <a:xfrm>
            <a:off x="1143000" y="685800"/>
            <a:ext cx="4572000" cy="3429000"/>
          </a:xfrm>
          <a:prstGeom prst="rect">
            <a:avLst/>
          </a:prstGeom>
          <a:noFill/>
          <a:ln w="12700">
            <a:solidFill>
              <a:prstClr val="black"/>
            </a:solidFill>
          </a:ln>
        </p:spPr>
        <p:txBody>
          <a:bodyPr anchor="ctr" bIns="45720" lIns="91440" numCol="1" rIns="91440" rtlCol="0" tIns="45720" vert="horz"/>
          <a:lstStyle/>
          <a:p>
            <a:endParaRPr lang="en-US"/>
          </a:p>
        </p:txBody>
      </p:sp>
      <p:sp>
        <p:nvSpPr>
          <p:cNvPr id="5" name="Notes Placeholder 4"/>
          <p:cNvSpPr>
            <a:spLocks noGrp="1"/>
          </p:cNvSpPr>
          <p:nvPr>
            <p:ph idx="3" sz="quarter" type="body"/>
          </p:nvPr>
        </p:nvSpPr>
        <p:spPr>
          <a:xfrm>
            <a:off x="685800" y="4343400"/>
            <a:ext cx="5486400" cy="4114800"/>
          </a:xfrm>
          <a:prstGeom prst="rect">
            <a:avLst/>
          </a:prstGeom>
        </p:spPr>
        <p:txBody>
          <a:bodyPr bIns="45720" lIns="91440" numCol="1" rIns="91440" rtlCol="0" tIns="45720"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idx="4" sz="quarter" type="ftr"/>
          </p:nvPr>
        </p:nvSpPr>
        <p:spPr>
          <a:xfrm>
            <a:off x="0" y="8685213"/>
            <a:ext cx="2971800" cy="457200"/>
          </a:xfrm>
          <a:prstGeom prst="rect">
            <a:avLst/>
          </a:prstGeom>
        </p:spPr>
        <p:txBody>
          <a:bodyPr anchor="b" bIns="45720" lIns="91440" numCol="1" rIns="91440" rtlCol="0" tIns="45720" vert="horz"/>
          <a:lstStyle>
            <a:lvl1pPr algn="l">
              <a:defRPr sz="1200"/>
            </a:lvl1pPr>
          </a:lstStyle>
          <a:p>
            <a:endParaRPr lang="en-US"/>
          </a:p>
        </p:txBody>
      </p:sp>
      <p:sp>
        <p:nvSpPr>
          <p:cNvPr id="7" name="Slide Number Placeholder 6"/>
          <p:cNvSpPr>
            <a:spLocks noGrp="1"/>
          </p:cNvSpPr>
          <p:nvPr>
            <p:ph idx="5" sz="quarter" type="sldNum"/>
          </p:nvPr>
        </p:nvSpPr>
        <p:spPr>
          <a:xfrm>
            <a:off x="3884613" y="8685213"/>
            <a:ext cx="2971800" cy="457200"/>
          </a:xfrm>
          <a:prstGeom prst="rect">
            <a:avLst/>
          </a:prstGeom>
        </p:spPr>
        <p:txBody>
          <a:bodyPr anchor="b" bIns="45720" lIns="91440" numCol="1" rIns="91440" rtlCol="0" tIns="45720" vert="horz"/>
          <a:lstStyle>
            <a:lvl1pPr algn="r">
              <a:defRPr sz="1200"/>
            </a:lvl1pPr>
          </a:lstStyle>
          <a:p>
            <a:fld id="{9C5789CE-836E-B042-843F-5605E41F5001}" type="slidenum">
              <a:rPr lang="en-US" smtClean="0"/>
              <a:t>‹#›</a:t>
            </a:fld>
            <a:endParaRPr lang="en-US"/>
          </a:p>
        </p:txBody>
      </p:sp>
    </p:spTree>
    <p:extLst>
      <p:ext uri="{BB962C8B-B14F-4D97-AF65-F5344CB8AC3E}">
        <p14:creationId xmlns:p14="http://schemas.microsoft.com/office/powerpoint/2010/main" val="3715931753"/>
      </p:ext>
    </p:extLst>
  </p:cSld>
  <p:clrMap accent1="accent1" accent2="accent2" accent3="accent3" accent4="accent4" accent5="accent5" accent6="accent6" bg1="lt1" bg2="lt2" folHlink="folHlink" hlink="hlink" tx1="dk1" tx2="dk2"/>
  <p:notesStyle>
    <a:lvl1pPr algn="l" defTabSz="457200" eaLnBrk="1" hangingPunct="1" latinLnBrk="0" marL="0" rtl="0">
      <a:defRPr kern="1200" sz="1200">
        <a:solidFill>
          <a:schemeClr val="tx1"/>
        </a:solidFill>
        <a:latin typeface="+mn-lt"/>
        <a:ea typeface="+mn-ea"/>
        <a:cs typeface="+mn-cs"/>
      </a:defRPr>
    </a:lvl1pPr>
    <a:lvl2pPr algn="l" defTabSz="457200" eaLnBrk="1" hangingPunct="1" latinLnBrk="0" marL="457200" rtl="0">
      <a:defRPr kern="1200" sz="1200">
        <a:solidFill>
          <a:schemeClr val="tx1"/>
        </a:solidFill>
        <a:latin typeface="+mn-lt"/>
        <a:ea typeface="+mn-ea"/>
        <a:cs typeface="+mn-cs"/>
      </a:defRPr>
    </a:lvl2pPr>
    <a:lvl3pPr algn="l" defTabSz="457200" eaLnBrk="1" hangingPunct="1" latinLnBrk="0" marL="914400" rtl="0">
      <a:defRPr kern="1200" sz="1200">
        <a:solidFill>
          <a:schemeClr val="tx1"/>
        </a:solidFill>
        <a:latin typeface="+mn-lt"/>
        <a:ea typeface="+mn-ea"/>
        <a:cs typeface="+mn-cs"/>
      </a:defRPr>
    </a:lvl3pPr>
    <a:lvl4pPr algn="l" defTabSz="457200" eaLnBrk="1" hangingPunct="1" latinLnBrk="0" marL="1371600" rtl="0">
      <a:defRPr kern="1200" sz="1200">
        <a:solidFill>
          <a:schemeClr val="tx1"/>
        </a:solidFill>
        <a:latin typeface="+mn-lt"/>
        <a:ea typeface="+mn-ea"/>
        <a:cs typeface="+mn-cs"/>
      </a:defRPr>
    </a:lvl4pPr>
    <a:lvl5pPr algn="l" defTabSz="457200" eaLnBrk="1" hangingPunct="1" latinLnBrk="0" marL="1828800" rtl="0">
      <a:defRPr kern="1200" sz="1200">
        <a:solidFill>
          <a:schemeClr val="tx1"/>
        </a:solidFill>
        <a:latin typeface="+mn-lt"/>
        <a:ea typeface="+mn-ea"/>
        <a:cs typeface="+mn-cs"/>
      </a:defRPr>
    </a:lvl5pPr>
    <a:lvl6pPr algn="l" defTabSz="457200" eaLnBrk="1" hangingPunct="1" latinLnBrk="0" marL="2286000" rtl="0">
      <a:defRPr kern="1200" sz="1200">
        <a:solidFill>
          <a:schemeClr val="tx1"/>
        </a:solidFill>
        <a:latin typeface="+mn-lt"/>
        <a:ea typeface="+mn-ea"/>
        <a:cs typeface="+mn-cs"/>
      </a:defRPr>
    </a:lvl6pPr>
    <a:lvl7pPr algn="l" defTabSz="457200" eaLnBrk="1" hangingPunct="1" latinLnBrk="0" marL="2743200" rtl="0">
      <a:defRPr kern="1200" sz="1200">
        <a:solidFill>
          <a:schemeClr val="tx1"/>
        </a:solidFill>
        <a:latin typeface="+mn-lt"/>
        <a:ea typeface="+mn-ea"/>
        <a:cs typeface="+mn-cs"/>
      </a:defRPr>
    </a:lvl7pPr>
    <a:lvl8pPr algn="l" defTabSz="457200" eaLnBrk="1" hangingPunct="1" latinLnBrk="0" marL="3200400" rtl="0">
      <a:defRPr kern="1200" sz="1200">
        <a:solidFill>
          <a:schemeClr val="tx1"/>
        </a:solidFill>
        <a:latin typeface="+mn-lt"/>
        <a:ea typeface="+mn-ea"/>
        <a:cs typeface="+mn-cs"/>
      </a:defRPr>
    </a:lvl8pPr>
    <a:lvl9pPr algn="l" defTabSz="457200" eaLnBrk="1" hangingPunct="1" latinLnBrk="0" marL="3657600" rtl="0">
      <a:defRPr kern="1200"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arget="../slides/slide1.xml" Type="http://schemas.openxmlformats.org/officeDocument/2006/relationships/slide"/><Relationship Id="rId1" Target="../notesMasters/notesMaster1.xml" Type="http://schemas.openxmlformats.org/officeDocument/2006/relationships/notesMaster"/></Relationships>
</file>

<file path=ppt/notesSlides/notesSlide1.xml><?xml version="1.0" encoding="utf-8"?>
<p:notes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ChangeAspect="1" noGrp="1" noRot="1"/>
          </p:cNvSpPr>
          <p:nvPr>
            <p:ph type="sldImg"/>
          </p:nvPr>
        </p:nvSpPr>
        <p:spPr/>
      </p:sp>
      <p:sp>
        <p:nvSpPr>
          <p:cNvPr id="3" name="Notes Placeholder 2"/>
          <p:cNvSpPr>
            <a:spLocks noGrp="1"/>
          </p:cNvSpPr>
          <p:nvPr>
            <p:ph idx="1" type="body"/>
          </p:nvPr>
        </p:nvSpPr>
        <p:spPr/>
        <p:txBody>
          <a:bodyPr numCol="1"/>
          <a:lstStyle/>
          <a:p>
            <a:endParaRPr lang="en-US"/>
          </a:p>
        </p:txBody>
      </p:sp>
      <p:sp>
        <p:nvSpPr>
          <p:cNvPr id="4" name="Slide Number Placeholder 3"/>
          <p:cNvSpPr>
            <a:spLocks noGrp="1"/>
          </p:cNvSpPr>
          <p:nvPr>
            <p:ph idx="10" sz="quarter" type="sldNum"/>
          </p:nvPr>
        </p:nvSpPr>
        <p:spPr/>
        <p:txBody>
          <a:bodyPr numCol="1"/>
          <a:lstStyle/>
          <a:p>
            <a:fld id="{9C5789CE-836E-B042-843F-5605E41F5001}" type="slidenum">
              <a:rPr lang="en-US" smtClean="0"/>
              <a:t>1</a:t>
            </a:fld>
            <a:endParaRPr lang="en-US"/>
          </a:p>
        </p:txBody>
      </p:sp>
    </p:spTree>
    <p:extLst>
      <p:ext uri="{BB962C8B-B14F-4D97-AF65-F5344CB8AC3E}">
        <p14:creationId xmlns:p14="http://schemas.microsoft.com/office/powerpoint/2010/main" val="3917283960"/>
      </p:ext>
    </p:extLst>
  </p:cSld>
  <p:clrMapOvr>
    <a:masterClrMapping/>
  </p:clrMapOvr>
</p:notes>
</file>

<file path=ppt/slideLayouts/_rels/slideLayout1.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D743A-EE76-476F-96AB-AA2076F0C279}"/>
              </a:ext>
            </a:extLst>
          </p:cNvPr>
          <p:cNvSpPr>
            <a:spLocks noGrp="1"/>
          </p:cNvSpPr>
          <p:nvPr>
            <p:ph type="ctrTitle"/>
          </p:nvPr>
        </p:nvSpPr>
        <p:spPr>
          <a:xfrm>
            <a:off x="1524000" y="1122363"/>
            <a:ext cx="9144000" cy="2387600"/>
          </a:xfrm>
        </p:spPr>
        <p:txBody>
          <a:bodyPr anchor="b" numCol="1"/>
          <a:lstStyle>
            <a:lvl1pPr algn="ctr">
              <a:defRPr sz="6000"/>
            </a:lvl1pPr>
          </a:lstStyle>
          <a:p>
            <a:r>
              <a:rPr altLang="en-GB" lang="en-GB"/>
              <a:t>Click to edit Master title style</a:t>
            </a:r>
            <a:endParaRPr lang="en-US"/>
          </a:p>
        </p:txBody>
      </p:sp>
      <p:sp>
        <p:nvSpPr>
          <p:cNvPr id="3" name="Subtitle 2">
            <a:extLst>
              <a:ext uri="{FF2B5EF4-FFF2-40B4-BE49-F238E27FC236}">
                <a16:creationId xmlns:a16="http://schemas.microsoft.com/office/drawing/2014/main" id="{C15EFCDA-7A34-49B0-8EBB-C9BF3FC60441}"/>
              </a:ext>
            </a:extLst>
          </p:cNvPr>
          <p:cNvSpPr>
            <a:spLocks noGrp="1"/>
          </p:cNvSpPr>
          <p:nvPr>
            <p:ph idx="1" type="subTitle"/>
          </p:nvPr>
        </p:nvSpPr>
        <p:spPr>
          <a:xfrm>
            <a:off x="1524000" y="3602038"/>
            <a:ext cx="9144000" cy="1655762"/>
          </a:xfrm>
        </p:spPr>
        <p:txBody>
          <a:bodyPr numCol="1"/>
          <a:lstStyle>
            <a:lvl1pPr algn="ctr" indent="0" marL="0">
              <a:buNone/>
              <a:defRPr sz="2400"/>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altLang="en-GB" lang="en-GB"/>
              <a:t>Click to edit Master subtitle style</a:t>
            </a:r>
            <a:endParaRPr lang="en-US"/>
          </a:p>
        </p:txBody>
      </p:sp>
      <p:sp>
        <p:nvSpPr>
          <p:cNvPr id="4" name="Date Placeholder 3">
            <a:extLst>
              <a:ext uri="{FF2B5EF4-FFF2-40B4-BE49-F238E27FC236}">
                <a16:creationId xmlns:a16="http://schemas.microsoft.com/office/drawing/2014/main" id="{57DC6783-11D6-49CB-B0A9-A745B78B0DE8}"/>
              </a:ext>
            </a:extLst>
          </p:cNvPr>
          <p:cNvSpPr>
            <a:spLocks noGrp="1"/>
          </p:cNvSpPr>
          <p:nvPr>
            <p:ph idx="10" sz="half" type="dt"/>
          </p:nvPr>
        </p:nvSpPr>
        <p:spPr/>
        <p:txBody>
          <a:bodyPr numCol="1"/>
          <a:lstStyle/>
          <a:p>
            <a:fld id="{45A02E5C-5BA5-45F2-A36C-4A9B1C6646BB}" type="datetimeFigureOut">
              <a:rPr lang="en-US" smtClean="0"/>
              <a:t>11/6/2017</a:t>
            </a:fld>
            <a:endParaRPr lang="en-US"/>
          </a:p>
        </p:txBody>
      </p:sp>
      <p:sp>
        <p:nvSpPr>
          <p:cNvPr id="5" name="Footer Placeholder 4">
            <a:extLst>
              <a:ext uri="{FF2B5EF4-FFF2-40B4-BE49-F238E27FC236}">
                <a16:creationId xmlns:a16="http://schemas.microsoft.com/office/drawing/2014/main" id="{25930715-3E32-40D4-AEE5-D829B2C60F61}"/>
              </a:ext>
            </a:extLst>
          </p:cNvPr>
          <p:cNvSpPr>
            <a:spLocks noGrp="1"/>
          </p:cNvSpPr>
          <p:nvPr>
            <p:ph idx="11" sz="quarter" type="ftr"/>
          </p:nvPr>
        </p:nvSpPr>
        <p:spPr/>
        <p:txBody>
          <a:bodyPr numCol="1"/>
          <a:lstStyle/>
          <a:p>
            <a:endParaRPr lang="en-US"/>
          </a:p>
        </p:txBody>
      </p:sp>
      <p:sp>
        <p:nvSpPr>
          <p:cNvPr id="6" name="Slide Number Placeholder 5">
            <a:extLst>
              <a:ext uri="{FF2B5EF4-FFF2-40B4-BE49-F238E27FC236}">
                <a16:creationId xmlns:a16="http://schemas.microsoft.com/office/drawing/2014/main" id="{202A2251-0E5F-4D32-B0F4-EC75A20732EF}"/>
              </a:ext>
            </a:extLst>
          </p:cNvPr>
          <p:cNvSpPr>
            <a:spLocks noGrp="1"/>
          </p:cNvSpPr>
          <p:nvPr>
            <p:ph idx="12" sz="quarter" type="sldNum"/>
          </p:nvPr>
        </p:nvSpPr>
        <p:spPr/>
        <p:txBody>
          <a:bodyPr numCol="1"/>
          <a:lstStyle/>
          <a:p>
            <a:fld id="{6443C8F9-5F0C-45CF-AADB-1E24C5B2B3D4}" type="slidenum">
              <a:rPr lang="en-US" smtClean="0"/>
              <a:t>‹#›</a:t>
            </a:fld>
            <a:endParaRPr lang="en-US"/>
          </a:p>
        </p:txBody>
      </p:sp>
    </p:spTree>
    <p:extLst>
      <p:ext uri="{BB962C8B-B14F-4D97-AF65-F5344CB8AC3E}">
        <p14:creationId xmlns:p14="http://schemas.microsoft.com/office/powerpoint/2010/main" val="600870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type="vertTx">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AA106-AD48-45A9-876C-CB94B0BDF270}"/>
              </a:ext>
            </a:extLst>
          </p:cNvPr>
          <p:cNvSpPr>
            <a:spLocks noGrp="1"/>
          </p:cNvSpPr>
          <p:nvPr>
            <p:ph type="title"/>
          </p:nvPr>
        </p:nvSpPr>
        <p:spPr/>
        <p:txBody>
          <a:bodyPr numCol="1"/>
          <a:lstStyle/>
          <a:p>
            <a:r>
              <a:rPr altLang="en-GB" lang="en-GB"/>
              <a:t>Click to edit Master title style</a:t>
            </a:r>
            <a:endParaRPr lang="en-US"/>
          </a:p>
        </p:txBody>
      </p:sp>
      <p:sp>
        <p:nvSpPr>
          <p:cNvPr id="3" name="Vertical Text Placeholder 2">
            <a:extLst>
              <a:ext uri="{FF2B5EF4-FFF2-40B4-BE49-F238E27FC236}">
                <a16:creationId xmlns:a16="http://schemas.microsoft.com/office/drawing/2014/main" id="{33ED58C3-0294-40FC-AE16-D16A2FEBA9BB}"/>
              </a:ext>
            </a:extLst>
          </p:cNvPr>
          <p:cNvSpPr>
            <a:spLocks noGrp="1"/>
          </p:cNvSpPr>
          <p:nvPr>
            <p:ph idx="1" orient="vert" type="body"/>
          </p:nvPr>
        </p:nvSpPr>
        <p:spPr/>
        <p:txBody>
          <a:bodyPr numCol="1" vert="eaVert"/>
          <a:lstStyle/>
          <a:p>
            <a:pPr lvl="0"/>
            <a:r>
              <a:rPr altLang="en-GB" lang="en-GB"/>
              <a:t>Edit Master text styles</a:t>
            </a:r>
          </a:p>
          <a:p>
            <a:pPr lvl="1"/>
            <a:r>
              <a:rPr altLang="en-GB" lang="en-GB"/>
              <a:t>Second level</a:t>
            </a:r>
          </a:p>
          <a:p>
            <a:pPr lvl="2"/>
            <a:r>
              <a:rPr altLang="en-GB" lang="en-GB"/>
              <a:t>Third level</a:t>
            </a:r>
          </a:p>
          <a:p>
            <a:pPr lvl="3"/>
            <a:r>
              <a:rPr altLang="en-GB" lang="en-GB"/>
              <a:t>Fourth level</a:t>
            </a:r>
          </a:p>
          <a:p>
            <a:pPr lvl="4"/>
            <a:r>
              <a:rPr altLang="en-GB" lang="en-GB"/>
              <a:t>Fifth level</a:t>
            </a:r>
            <a:endParaRPr lang="en-US"/>
          </a:p>
        </p:txBody>
      </p:sp>
      <p:sp>
        <p:nvSpPr>
          <p:cNvPr id="4" name="Date Placeholder 3">
            <a:extLst>
              <a:ext uri="{FF2B5EF4-FFF2-40B4-BE49-F238E27FC236}">
                <a16:creationId xmlns:a16="http://schemas.microsoft.com/office/drawing/2014/main" id="{27A7259A-21FA-4D24-879F-B3DCF9086E5D}"/>
              </a:ext>
            </a:extLst>
          </p:cNvPr>
          <p:cNvSpPr>
            <a:spLocks noGrp="1"/>
          </p:cNvSpPr>
          <p:nvPr>
            <p:ph idx="10" sz="half" type="dt"/>
          </p:nvPr>
        </p:nvSpPr>
        <p:spPr/>
        <p:txBody>
          <a:bodyPr numCol="1"/>
          <a:lstStyle/>
          <a:p>
            <a:fld id="{45A02E5C-5BA5-45F2-A36C-4A9B1C6646BB}" type="datetimeFigureOut">
              <a:rPr lang="en-US" smtClean="0"/>
              <a:t>11/6/2017</a:t>
            </a:fld>
            <a:endParaRPr lang="en-US"/>
          </a:p>
        </p:txBody>
      </p:sp>
      <p:sp>
        <p:nvSpPr>
          <p:cNvPr id="5" name="Footer Placeholder 4">
            <a:extLst>
              <a:ext uri="{FF2B5EF4-FFF2-40B4-BE49-F238E27FC236}">
                <a16:creationId xmlns:a16="http://schemas.microsoft.com/office/drawing/2014/main" id="{48C74566-115F-4C28-BF9E-C061CEAA292A}"/>
              </a:ext>
            </a:extLst>
          </p:cNvPr>
          <p:cNvSpPr>
            <a:spLocks noGrp="1"/>
          </p:cNvSpPr>
          <p:nvPr>
            <p:ph idx="11" sz="quarter" type="ftr"/>
          </p:nvPr>
        </p:nvSpPr>
        <p:spPr/>
        <p:txBody>
          <a:bodyPr numCol="1"/>
          <a:lstStyle/>
          <a:p>
            <a:endParaRPr lang="en-US"/>
          </a:p>
        </p:txBody>
      </p:sp>
      <p:sp>
        <p:nvSpPr>
          <p:cNvPr id="6" name="Slide Number Placeholder 5">
            <a:extLst>
              <a:ext uri="{FF2B5EF4-FFF2-40B4-BE49-F238E27FC236}">
                <a16:creationId xmlns:a16="http://schemas.microsoft.com/office/drawing/2014/main" id="{EA69600A-D0DA-49D9-B150-58A0E424C702}"/>
              </a:ext>
            </a:extLst>
          </p:cNvPr>
          <p:cNvSpPr>
            <a:spLocks noGrp="1"/>
          </p:cNvSpPr>
          <p:nvPr>
            <p:ph idx="12" sz="quarter" type="sldNum"/>
          </p:nvPr>
        </p:nvSpPr>
        <p:spPr/>
        <p:txBody>
          <a:bodyPr numCol="1"/>
          <a:lstStyle/>
          <a:p>
            <a:fld id="{6443C8F9-5F0C-45CF-AADB-1E24C5B2B3D4}" type="slidenum">
              <a:rPr lang="en-US" smtClean="0"/>
              <a:t>‹#›</a:t>
            </a:fld>
            <a:endParaRPr lang="en-US"/>
          </a:p>
        </p:txBody>
      </p:sp>
    </p:spTree>
    <p:extLst>
      <p:ext uri="{BB962C8B-B14F-4D97-AF65-F5344CB8AC3E}">
        <p14:creationId xmlns:p14="http://schemas.microsoft.com/office/powerpoint/2010/main" val="3204672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type="vertTitleAndTx">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FDC78D-59BF-48B5-B24C-D0D99E06A41B}"/>
              </a:ext>
            </a:extLst>
          </p:cNvPr>
          <p:cNvSpPr>
            <a:spLocks noGrp="1"/>
          </p:cNvSpPr>
          <p:nvPr>
            <p:ph orient="vert" type="title"/>
          </p:nvPr>
        </p:nvSpPr>
        <p:spPr>
          <a:xfrm>
            <a:off x="8724900" y="365125"/>
            <a:ext cx="2628900" cy="5811838"/>
          </a:xfrm>
        </p:spPr>
        <p:txBody>
          <a:bodyPr numCol="1" vert="eaVert"/>
          <a:lstStyle/>
          <a:p>
            <a:r>
              <a:rPr altLang="en-GB" lang="en-GB"/>
              <a:t>Click to edit Master title style</a:t>
            </a:r>
            <a:endParaRPr lang="en-US"/>
          </a:p>
        </p:txBody>
      </p:sp>
      <p:sp>
        <p:nvSpPr>
          <p:cNvPr id="3" name="Vertical Text Placeholder 2">
            <a:extLst>
              <a:ext uri="{FF2B5EF4-FFF2-40B4-BE49-F238E27FC236}">
                <a16:creationId xmlns:a16="http://schemas.microsoft.com/office/drawing/2014/main" id="{DA0D39BE-E5AB-4B71-A762-D80C31AD708A}"/>
              </a:ext>
            </a:extLst>
          </p:cNvPr>
          <p:cNvSpPr>
            <a:spLocks noGrp="1"/>
          </p:cNvSpPr>
          <p:nvPr>
            <p:ph idx="1" orient="vert" type="body"/>
          </p:nvPr>
        </p:nvSpPr>
        <p:spPr>
          <a:xfrm>
            <a:off x="838200" y="365125"/>
            <a:ext cx="7734300" cy="5811838"/>
          </a:xfrm>
        </p:spPr>
        <p:txBody>
          <a:bodyPr numCol="1" vert="eaVert"/>
          <a:lstStyle/>
          <a:p>
            <a:pPr lvl="0"/>
            <a:r>
              <a:rPr altLang="en-GB" lang="en-GB"/>
              <a:t>Edit Master text styles</a:t>
            </a:r>
          </a:p>
          <a:p>
            <a:pPr lvl="1"/>
            <a:r>
              <a:rPr altLang="en-GB" lang="en-GB"/>
              <a:t>Second level</a:t>
            </a:r>
          </a:p>
          <a:p>
            <a:pPr lvl="2"/>
            <a:r>
              <a:rPr altLang="en-GB" lang="en-GB"/>
              <a:t>Third level</a:t>
            </a:r>
          </a:p>
          <a:p>
            <a:pPr lvl="3"/>
            <a:r>
              <a:rPr altLang="en-GB" lang="en-GB"/>
              <a:t>Fourth level</a:t>
            </a:r>
          </a:p>
          <a:p>
            <a:pPr lvl="4"/>
            <a:r>
              <a:rPr altLang="en-GB" lang="en-GB"/>
              <a:t>Fifth level</a:t>
            </a:r>
            <a:endParaRPr lang="en-US"/>
          </a:p>
        </p:txBody>
      </p:sp>
      <p:sp>
        <p:nvSpPr>
          <p:cNvPr id="4" name="Date Placeholder 3">
            <a:extLst>
              <a:ext uri="{FF2B5EF4-FFF2-40B4-BE49-F238E27FC236}">
                <a16:creationId xmlns:a16="http://schemas.microsoft.com/office/drawing/2014/main" id="{214B8267-D448-4F4C-993F-AB409315483A}"/>
              </a:ext>
            </a:extLst>
          </p:cNvPr>
          <p:cNvSpPr>
            <a:spLocks noGrp="1"/>
          </p:cNvSpPr>
          <p:nvPr>
            <p:ph idx="10" sz="half" type="dt"/>
          </p:nvPr>
        </p:nvSpPr>
        <p:spPr/>
        <p:txBody>
          <a:bodyPr numCol="1"/>
          <a:lstStyle/>
          <a:p>
            <a:fld id="{45A02E5C-5BA5-45F2-A36C-4A9B1C6646BB}" type="datetimeFigureOut">
              <a:rPr lang="en-US" smtClean="0"/>
              <a:t>11/6/2017</a:t>
            </a:fld>
            <a:endParaRPr lang="en-US"/>
          </a:p>
        </p:txBody>
      </p:sp>
      <p:sp>
        <p:nvSpPr>
          <p:cNvPr id="5" name="Footer Placeholder 4">
            <a:extLst>
              <a:ext uri="{FF2B5EF4-FFF2-40B4-BE49-F238E27FC236}">
                <a16:creationId xmlns:a16="http://schemas.microsoft.com/office/drawing/2014/main" id="{89A5109B-B3A8-4FF4-BBEB-DC652C2F34FF}"/>
              </a:ext>
            </a:extLst>
          </p:cNvPr>
          <p:cNvSpPr>
            <a:spLocks noGrp="1"/>
          </p:cNvSpPr>
          <p:nvPr>
            <p:ph idx="11" sz="quarter" type="ftr"/>
          </p:nvPr>
        </p:nvSpPr>
        <p:spPr/>
        <p:txBody>
          <a:bodyPr numCol="1"/>
          <a:lstStyle/>
          <a:p>
            <a:endParaRPr lang="en-US"/>
          </a:p>
        </p:txBody>
      </p:sp>
      <p:sp>
        <p:nvSpPr>
          <p:cNvPr id="6" name="Slide Number Placeholder 5">
            <a:extLst>
              <a:ext uri="{FF2B5EF4-FFF2-40B4-BE49-F238E27FC236}">
                <a16:creationId xmlns:a16="http://schemas.microsoft.com/office/drawing/2014/main" id="{90027917-E0D5-4603-A505-BF563837AD53}"/>
              </a:ext>
            </a:extLst>
          </p:cNvPr>
          <p:cNvSpPr>
            <a:spLocks noGrp="1"/>
          </p:cNvSpPr>
          <p:nvPr>
            <p:ph idx="12" sz="quarter" type="sldNum"/>
          </p:nvPr>
        </p:nvSpPr>
        <p:spPr/>
        <p:txBody>
          <a:bodyPr numCol="1"/>
          <a:lstStyle/>
          <a:p>
            <a:fld id="{6443C8F9-5F0C-45CF-AADB-1E24C5B2B3D4}" type="slidenum">
              <a:rPr lang="en-US" smtClean="0"/>
              <a:t>‹#›</a:t>
            </a:fld>
            <a:endParaRPr lang="en-US"/>
          </a:p>
        </p:txBody>
      </p:sp>
    </p:spTree>
    <p:extLst>
      <p:ext uri="{BB962C8B-B14F-4D97-AF65-F5344CB8AC3E}">
        <p14:creationId xmlns:p14="http://schemas.microsoft.com/office/powerpoint/2010/main" val="276425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FC387-AA7F-4B28-93FC-F4338C960274}"/>
              </a:ext>
            </a:extLst>
          </p:cNvPr>
          <p:cNvSpPr>
            <a:spLocks noGrp="1"/>
          </p:cNvSpPr>
          <p:nvPr>
            <p:ph type="title"/>
          </p:nvPr>
        </p:nvSpPr>
        <p:spPr/>
        <p:txBody>
          <a:bodyPr numCol="1"/>
          <a:lstStyle/>
          <a:p>
            <a:r>
              <a:rPr altLang="en-GB" lang="en-GB"/>
              <a:t>Click to edit Master title style</a:t>
            </a:r>
            <a:endParaRPr lang="en-US"/>
          </a:p>
        </p:txBody>
      </p:sp>
      <p:sp>
        <p:nvSpPr>
          <p:cNvPr id="3" name="Content Placeholder 2">
            <a:extLst>
              <a:ext uri="{FF2B5EF4-FFF2-40B4-BE49-F238E27FC236}">
                <a16:creationId xmlns:a16="http://schemas.microsoft.com/office/drawing/2014/main" id="{048F8E88-E126-4521-9B08-63C9065CD7C0}"/>
              </a:ext>
            </a:extLst>
          </p:cNvPr>
          <p:cNvSpPr>
            <a:spLocks noGrp="1"/>
          </p:cNvSpPr>
          <p:nvPr>
            <p:ph idx="1"/>
          </p:nvPr>
        </p:nvSpPr>
        <p:spPr/>
        <p:txBody>
          <a:bodyPr numCol="1"/>
          <a:lstStyle/>
          <a:p>
            <a:pPr lvl="0"/>
            <a:r>
              <a:rPr altLang="en-GB" lang="en-GB"/>
              <a:t>Edit Master text styles</a:t>
            </a:r>
          </a:p>
          <a:p>
            <a:pPr lvl="1"/>
            <a:r>
              <a:rPr altLang="en-GB" lang="en-GB"/>
              <a:t>Second level</a:t>
            </a:r>
          </a:p>
          <a:p>
            <a:pPr lvl="2"/>
            <a:r>
              <a:rPr altLang="en-GB" lang="en-GB"/>
              <a:t>Third level</a:t>
            </a:r>
          </a:p>
          <a:p>
            <a:pPr lvl="3"/>
            <a:r>
              <a:rPr altLang="en-GB" lang="en-GB"/>
              <a:t>Fourth level</a:t>
            </a:r>
          </a:p>
          <a:p>
            <a:pPr lvl="4"/>
            <a:r>
              <a:rPr altLang="en-GB" lang="en-GB"/>
              <a:t>Fifth level</a:t>
            </a:r>
            <a:endParaRPr lang="en-US"/>
          </a:p>
        </p:txBody>
      </p:sp>
      <p:sp>
        <p:nvSpPr>
          <p:cNvPr id="4" name="Date Placeholder 3">
            <a:extLst>
              <a:ext uri="{FF2B5EF4-FFF2-40B4-BE49-F238E27FC236}">
                <a16:creationId xmlns:a16="http://schemas.microsoft.com/office/drawing/2014/main" id="{6FC32FE0-10FF-47F5-B0D4-FCF4DD911588}"/>
              </a:ext>
            </a:extLst>
          </p:cNvPr>
          <p:cNvSpPr>
            <a:spLocks noGrp="1"/>
          </p:cNvSpPr>
          <p:nvPr>
            <p:ph idx="10" sz="half" type="dt"/>
          </p:nvPr>
        </p:nvSpPr>
        <p:spPr/>
        <p:txBody>
          <a:bodyPr numCol="1"/>
          <a:lstStyle/>
          <a:p>
            <a:fld id="{45A02E5C-5BA5-45F2-A36C-4A9B1C6646BB}" type="datetimeFigureOut">
              <a:rPr lang="en-US" smtClean="0"/>
              <a:t>11/6/2017</a:t>
            </a:fld>
            <a:endParaRPr lang="en-US"/>
          </a:p>
        </p:txBody>
      </p:sp>
      <p:sp>
        <p:nvSpPr>
          <p:cNvPr id="5" name="Footer Placeholder 4">
            <a:extLst>
              <a:ext uri="{FF2B5EF4-FFF2-40B4-BE49-F238E27FC236}">
                <a16:creationId xmlns:a16="http://schemas.microsoft.com/office/drawing/2014/main" id="{F3A09029-7AD7-498E-9376-A0639C5DBFAC}"/>
              </a:ext>
            </a:extLst>
          </p:cNvPr>
          <p:cNvSpPr>
            <a:spLocks noGrp="1"/>
          </p:cNvSpPr>
          <p:nvPr>
            <p:ph idx="11" sz="quarter" type="ftr"/>
          </p:nvPr>
        </p:nvSpPr>
        <p:spPr/>
        <p:txBody>
          <a:bodyPr numCol="1"/>
          <a:lstStyle/>
          <a:p>
            <a:endParaRPr lang="en-US"/>
          </a:p>
        </p:txBody>
      </p:sp>
      <p:sp>
        <p:nvSpPr>
          <p:cNvPr id="6" name="Slide Number Placeholder 5">
            <a:extLst>
              <a:ext uri="{FF2B5EF4-FFF2-40B4-BE49-F238E27FC236}">
                <a16:creationId xmlns:a16="http://schemas.microsoft.com/office/drawing/2014/main" id="{784897F3-046C-4BC0-AFB2-A7E5FC6CA041}"/>
              </a:ext>
            </a:extLst>
          </p:cNvPr>
          <p:cNvSpPr>
            <a:spLocks noGrp="1"/>
          </p:cNvSpPr>
          <p:nvPr>
            <p:ph idx="12" sz="quarter" type="sldNum"/>
          </p:nvPr>
        </p:nvSpPr>
        <p:spPr/>
        <p:txBody>
          <a:bodyPr numCol="1"/>
          <a:lstStyle/>
          <a:p>
            <a:fld id="{6443C8F9-5F0C-45CF-AADB-1E24C5B2B3D4}" type="slidenum">
              <a:rPr lang="en-US" smtClean="0"/>
              <a:t>‹#›</a:t>
            </a:fld>
            <a:endParaRPr lang="en-US"/>
          </a:p>
        </p:txBody>
      </p:sp>
    </p:spTree>
    <p:extLst>
      <p:ext uri="{BB962C8B-B14F-4D97-AF65-F5344CB8AC3E}">
        <p14:creationId xmlns:p14="http://schemas.microsoft.com/office/powerpoint/2010/main" val="3969062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5B3FA-04A6-4FC5-945B-E8B1ADA4C59C}"/>
              </a:ext>
            </a:extLst>
          </p:cNvPr>
          <p:cNvSpPr>
            <a:spLocks noGrp="1"/>
          </p:cNvSpPr>
          <p:nvPr>
            <p:ph type="title"/>
          </p:nvPr>
        </p:nvSpPr>
        <p:spPr>
          <a:xfrm>
            <a:off x="831850" y="1709738"/>
            <a:ext cx="10515600" cy="2852737"/>
          </a:xfrm>
        </p:spPr>
        <p:txBody>
          <a:bodyPr anchor="b" numCol="1"/>
          <a:lstStyle>
            <a:lvl1pPr>
              <a:defRPr sz="6000"/>
            </a:lvl1pPr>
          </a:lstStyle>
          <a:p>
            <a:r>
              <a:rPr altLang="en-GB" lang="en-GB"/>
              <a:t>Click to edit Master title style</a:t>
            </a:r>
            <a:endParaRPr lang="en-US"/>
          </a:p>
        </p:txBody>
      </p:sp>
      <p:sp>
        <p:nvSpPr>
          <p:cNvPr id="3" name="Text Placeholder 2">
            <a:extLst>
              <a:ext uri="{FF2B5EF4-FFF2-40B4-BE49-F238E27FC236}">
                <a16:creationId xmlns:a16="http://schemas.microsoft.com/office/drawing/2014/main" id="{19038932-035E-43C5-B605-3C3C9414B414}"/>
              </a:ext>
            </a:extLst>
          </p:cNvPr>
          <p:cNvSpPr>
            <a:spLocks noGrp="1"/>
          </p:cNvSpPr>
          <p:nvPr>
            <p:ph idx="1" type="body"/>
          </p:nvPr>
        </p:nvSpPr>
        <p:spPr>
          <a:xfrm>
            <a:off x="831850" y="4589463"/>
            <a:ext cx="10515600" cy="1500187"/>
          </a:xfrm>
        </p:spPr>
        <p:txBody>
          <a:bodyPr numCol="1"/>
          <a:lstStyle>
            <a:lvl1pPr indent="0" marL="0">
              <a:buNone/>
              <a:defRPr sz="2400">
                <a:solidFill>
                  <a:schemeClr val="tx1">
                    <a:tint val="75000"/>
                  </a:schemeClr>
                </a:solidFill>
              </a:defRPr>
            </a:lvl1pPr>
            <a:lvl2pPr indent="0" marL="457200">
              <a:buNone/>
              <a:defRPr sz="2000">
                <a:solidFill>
                  <a:schemeClr val="tx1">
                    <a:tint val="75000"/>
                  </a:schemeClr>
                </a:solidFill>
              </a:defRPr>
            </a:lvl2pPr>
            <a:lvl3pPr indent="0" marL="914400">
              <a:buNone/>
              <a:defRPr sz="1800">
                <a:solidFill>
                  <a:schemeClr val="tx1">
                    <a:tint val="75000"/>
                  </a:schemeClr>
                </a:solidFill>
              </a:defRPr>
            </a:lvl3pPr>
            <a:lvl4pPr indent="0" marL="1371600">
              <a:buNone/>
              <a:defRPr sz="1600">
                <a:solidFill>
                  <a:schemeClr val="tx1">
                    <a:tint val="75000"/>
                  </a:schemeClr>
                </a:solidFill>
              </a:defRPr>
            </a:lvl4pPr>
            <a:lvl5pPr indent="0" marL="1828800">
              <a:buNone/>
              <a:defRPr sz="1600">
                <a:solidFill>
                  <a:schemeClr val="tx1">
                    <a:tint val="75000"/>
                  </a:schemeClr>
                </a:solidFill>
              </a:defRPr>
            </a:lvl5pPr>
            <a:lvl6pPr indent="0" marL="2286000">
              <a:buNone/>
              <a:defRPr sz="1600">
                <a:solidFill>
                  <a:schemeClr val="tx1">
                    <a:tint val="75000"/>
                  </a:schemeClr>
                </a:solidFill>
              </a:defRPr>
            </a:lvl6pPr>
            <a:lvl7pPr indent="0" marL="2743200">
              <a:buNone/>
              <a:defRPr sz="1600">
                <a:solidFill>
                  <a:schemeClr val="tx1">
                    <a:tint val="75000"/>
                  </a:schemeClr>
                </a:solidFill>
              </a:defRPr>
            </a:lvl7pPr>
            <a:lvl8pPr indent="0" marL="3200400">
              <a:buNone/>
              <a:defRPr sz="1600">
                <a:solidFill>
                  <a:schemeClr val="tx1">
                    <a:tint val="75000"/>
                  </a:schemeClr>
                </a:solidFill>
              </a:defRPr>
            </a:lvl8pPr>
            <a:lvl9pPr indent="0" marL="3657600">
              <a:buNone/>
              <a:defRPr sz="1600">
                <a:solidFill>
                  <a:schemeClr val="tx1">
                    <a:tint val="75000"/>
                  </a:schemeClr>
                </a:solidFill>
              </a:defRPr>
            </a:lvl9pPr>
          </a:lstStyle>
          <a:p>
            <a:pPr lvl="0"/>
            <a:r>
              <a:rPr altLang="en-GB" lang="en-GB"/>
              <a:t>Edit Master text styles</a:t>
            </a:r>
          </a:p>
        </p:txBody>
      </p:sp>
      <p:sp>
        <p:nvSpPr>
          <p:cNvPr id="4" name="Date Placeholder 3">
            <a:extLst>
              <a:ext uri="{FF2B5EF4-FFF2-40B4-BE49-F238E27FC236}">
                <a16:creationId xmlns:a16="http://schemas.microsoft.com/office/drawing/2014/main" id="{EAB18E15-4F65-470C-97F9-0860D79B175E}"/>
              </a:ext>
            </a:extLst>
          </p:cNvPr>
          <p:cNvSpPr>
            <a:spLocks noGrp="1"/>
          </p:cNvSpPr>
          <p:nvPr>
            <p:ph idx="10" sz="half" type="dt"/>
          </p:nvPr>
        </p:nvSpPr>
        <p:spPr/>
        <p:txBody>
          <a:bodyPr numCol="1"/>
          <a:lstStyle/>
          <a:p>
            <a:fld id="{45A02E5C-5BA5-45F2-A36C-4A9B1C6646BB}" type="datetimeFigureOut">
              <a:rPr lang="en-US" smtClean="0"/>
              <a:t>11/6/2017</a:t>
            </a:fld>
            <a:endParaRPr lang="en-US"/>
          </a:p>
        </p:txBody>
      </p:sp>
      <p:sp>
        <p:nvSpPr>
          <p:cNvPr id="5" name="Footer Placeholder 4">
            <a:extLst>
              <a:ext uri="{FF2B5EF4-FFF2-40B4-BE49-F238E27FC236}">
                <a16:creationId xmlns:a16="http://schemas.microsoft.com/office/drawing/2014/main" id="{3459BB0B-4400-4256-B7AB-D16B5552BE11}"/>
              </a:ext>
            </a:extLst>
          </p:cNvPr>
          <p:cNvSpPr>
            <a:spLocks noGrp="1"/>
          </p:cNvSpPr>
          <p:nvPr>
            <p:ph idx="11" sz="quarter" type="ftr"/>
          </p:nvPr>
        </p:nvSpPr>
        <p:spPr/>
        <p:txBody>
          <a:bodyPr numCol="1"/>
          <a:lstStyle/>
          <a:p>
            <a:endParaRPr lang="en-US"/>
          </a:p>
        </p:txBody>
      </p:sp>
      <p:sp>
        <p:nvSpPr>
          <p:cNvPr id="6" name="Slide Number Placeholder 5">
            <a:extLst>
              <a:ext uri="{FF2B5EF4-FFF2-40B4-BE49-F238E27FC236}">
                <a16:creationId xmlns:a16="http://schemas.microsoft.com/office/drawing/2014/main" id="{63092F03-F694-4705-8118-BFA190C7AAE8}"/>
              </a:ext>
            </a:extLst>
          </p:cNvPr>
          <p:cNvSpPr>
            <a:spLocks noGrp="1"/>
          </p:cNvSpPr>
          <p:nvPr>
            <p:ph idx="12" sz="quarter" type="sldNum"/>
          </p:nvPr>
        </p:nvSpPr>
        <p:spPr/>
        <p:txBody>
          <a:bodyPr numCol="1"/>
          <a:lstStyle/>
          <a:p>
            <a:fld id="{6443C8F9-5F0C-45CF-AADB-1E24C5B2B3D4}" type="slidenum">
              <a:rPr lang="en-US" smtClean="0"/>
              <a:t>‹#›</a:t>
            </a:fld>
            <a:endParaRPr lang="en-US"/>
          </a:p>
        </p:txBody>
      </p:sp>
    </p:spTree>
    <p:extLst>
      <p:ext uri="{BB962C8B-B14F-4D97-AF65-F5344CB8AC3E}">
        <p14:creationId xmlns:p14="http://schemas.microsoft.com/office/powerpoint/2010/main" val="1826829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29FE2-AEA3-4B48-A39A-1DC4882D27DC}"/>
              </a:ext>
            </a:extLst>
          </p:cNvPr>
          <p:cNvSpPr>
            <a:spLocks noGrp="1"/>
          </p:cNvSpPr>
          <p:nvPr>
            <p:ph type="title"/>
          </p:nvPr>
        </p:nvSpPr>
        <p:spPr/>
        <p:txBody>
          <a:bodyPr numCol="1"/>
          <a:lstStyle/>
          <a:p>
            <a:r>
              <a:rPr altLang="en-GB" lang="en-GB"/>
              <a:t>Click to edit Master title style</a:t>
            </a:r>
            <a:endParaRPr lang="en-US"/>
          </a:p>
        </p:txBody>
      </p:sp>
      <p:sp>
        <p:nvSpPr>
          <p:cNvPr id="3" name="Content Placeholder 2">
            <a:extLst>
              <a:ext uri="{FF2B5EF4-FFF2-40B4-BE49-F238E27FC236}">
                <a16:creationId xmlns:a16="http://schemas.microsoft.com/office/drawing/2014/main" id="{05957706-47AB-4CFC-AF36-4BB1717B1EC8}"/>
              </a:ext>
            </a:extLst>
          </p:cNvPr>
          <p:cNvSpPr>
            <a:spLocks noGrp="1"/>
          </p:cNvSpPr>
          <p:nvPr>
            <p:ph idx="1" sz="half"/>
          </p:nvPr>
        </p:nvSpPr>
        <p:spPr>
          <a:xfrm>
            <a:off x="838200" y="1825625"/>
            <a:ext cx="5181600" cy="4351338"/>
          </a:xfrm>
        </p:spPr>
        <p:txBody>
          <a:bodyPr numCol="1"/>
          <a:lstStyle/>
          <a:p>
            <a:pPr lvl="0"/>
            <a:r>
              <a:rPr altLang="en-GB" lang="en-GB"/>
              <a:t>Edit Master text styles</a:t>
            </a:r>
          </a:p>
          <a:p>
            <a:pPr lvl="1"/>
            <a:r>
              <a:rPr altLang="en-GB" lang="en-GB"/>
              <a:t>Second level</a:t>
            </a:r>
          </a:p>
          <a:p>
            <a:pPr lvl="2"/>
            <a:r>
              <a:rPr altLang="en-GB" lang="en-GB"/>
              <a:t>Third level</a:t>
            </a:r>
          </a:p>
          <a:p>
            <a:pPr lvl="3"/>
            <a:r>
              <a:rPr altLang="en-GB" lang="en-GB"/>
              <a:t>Fourth level</a:t>
            </a:r>
          </a:p>
          <a:p>
            <a:pPr lvl="4"/>
            <a:r>
              <a:rPr altLang="en-GB" lang="en-GB"/>
              <a:t>Fifth level</a:t>
            </a:r>
            <a:endParaRPr lang="en-US"/>
          </a:p>
        </p:txBody>
      </p:sp>
      <p:sp>
        <p:nvSpPr>
          <p:cNvPr id="4" name="Content Placeholder 3">
            <a:extLst>
              <a:ext uri="{FF2B5EF4-FFF2-40B4-BE49-F238E27FC236}">
                <a16:creationId xmlns:a16="http://schemas.microsoft.com/office/drawing/2014/main" id="{917F4FC7-86F2-45BA-BF0D-DE5B3499B36F}"/>
              </a:ext>
            </a:extLst>
          </p:cNvPr>
          <p:cNvSpPr>
            <a:spLocks noGrp="1"/>
          </p:cNvSpPr>
          <p:nvPr>
            <p:ph idx="2" sz="half"/>
          </p:nvPr>
        </p:nvSpPr>
        <p:spPr>
          <a:xfrm>
            <a:off x="6172200" y="1825625"/>
            <a:ext cx="5181600" cy="4351338"/>
          </a:xfrm>
        </p:spPr>
        <p:txBody>
          <a:bodyPr numCol="1"/>
          <a:lstStyle/>
          <a:p>
            <a:pPr lvl="0"/>
            <a:r>
              <a:rPr altLang="en-GB" lang="en-GB"/>
              <a:t>Edit Master text styles</a:t>
            </a:r>
          </a:p>
          <a:p>
            <a:pPr lvl="1"/>
            <a:r>
              <a:rPr altLang="en-GB" lang="en-GB"/>
              <a:t>Second level</a:t>
            </a:r>
          </a:p>
          <a:p>
            <a:pPr lvl="2"/>
            <a:r>
              <a:rPr altLang="en-GB" lang="en-GB"/>
              <a:t>Third level</a:t>
            </a:r>
          </a:p>
          <a:p>
            <a:pPr lvl="3"/>
            <a:r>
              <a:rPr altLang="en-GB" lang="en-GB"/>
              <a:t>Fourth level</a:t>
            </a:r>
          </a:p>
          <a:p>
            <a:pPr lvl="4"/>
            <a:r>
              <a:rPr altLang="en-GB" lang="en-GB"/>
              <a:t>Fifth level</a:t>
            </a:r>
            <a:endParaRPr lang="en-US"/>
          </a:p>
        </p:txBody>
      </p:sp>
      <p:sp>
        <p:nvSpPr>
          <p:cNvPr id="5" name="Date Placeholder 4">
            <a:extLst>
              <a:ext uri="{FF2B5EF4-FFF2-40B4-BE49-F238E27FC236}">
                <a16:creationId xmlns:a16="http://schemas.microsoft.com/office/drawing/2014/main" id="{5F8F7193-E566-432E-ADAD-2106B7A2A28C}"/>
              </a:ext>
            </a:extLst>
          </p:cNvPr>
          <p:cNvSpPr>
            <a:spLocks noGrp="1"/>
          </p:cNvSpPr>
          <p:nvPr>
            <p:ph idx="10" sz="half" type="dt"/>
          </p:nvPr>
        </p:nvSpPr>
        <p:spPr/>
        <p:txBody>
          <a:bodyPr numCol="1"/>
          <a:lstStyle/>
          <a:p>
            <a:fld id="{45A02E5C-5BA5-45F2-A36C-4A9B1C6646BB}" type="datetimeFigureOut">
              <a:rPr lang="en-US" smtClean="0"/>
              <a:t>11/6/2017</a:t>
            </a:fld>
            <a:endParaRPr lang="en-US"/>
          </a:p>
        </p:txBody>
      </p:sp>
      <p:sp>
        <p:nvSpPr>
          <p:cNvPr id="6" name="Footer Placeholder 5">
            <a:extLst>
              <a:ext uri="{FF2B5EF4-FFF2-40B4-BE49-F238E27FC236}">
                <a16:creationId xmlns:a16="http://schemas.microsoft.com/office/drawing/2014/main" id="{01762F35-9C77-4EF3-89E4-C67DA9462712}"/>
              </a:ext>
            </a:extLst>
          </p:cNvPr>
          <p:cNvSpPr>
            <a:spLocks noGrp="1"/>
          </p:cNvSpPr>
          <p:nvPr>
            <p:ph idx="11" sz="quarter" type="ftr"/>
          </p:nvPr>
        </p:nvSpPr>
        <p:spPr/>
        <p:txBody>
          <a:bodyPr numCol="1"/>
          <a:lstStyle/>
          <a:p>
            <a:endParaRPr lang="en-US"/>
          </a:p>
        </p:txBody>
      </p:sp>
      <p:sp>
        <p:nvSpPr>
          <p:cNvPr id="7" name="Slide Number Placeholder 6">
            <a:extLst>
              <a:ext uri="{FF2B5EF4-FFF2-40B4-BE49-F238E27FC236}">
                <a16:creationId xmlns:a16="http://schemas.microsoft.com/office/drawing/2014/main" id="{FB9DF249-0DDE-49C0-9DC8-D1D271C38D80}"/>
              </a:ext>
            </a:extLst>
          </p:cNvPr>
          <p:cNvSpPr>
            <a:spLocks noGrp="1"/>
          </p:cNvSpPr>
          <p:nvPr>
            <p:ph idx="12" sz="quarter" type="sldNum"/>
          </p:nvPr>
        </p:nvSpPr>
        <p:spPr/>
        <p:txBody>
          <a:bodyPr numCol="1"/>
          <a:lstStyle/>
          <a:p>
            <a:fld id="{6443C8F9-5F0C-45CF-AADB-1E24C5B2B3D4}" type="slidenum">
              <a:rPr lang="en-US" smtClean="0"/>
              <a:t>‹#›</a:t>
            </a:fld>
            <a:endParaRPr lang="en-US"/>
          </a:p>
        </p:txBody>
      </p:sp>
    </p:spTree>
    <p:extLst>
      <p:ext uri="{BB962C8B-B14F-4D97-AF65-F5344CB8AC3E}">
        <p14:creationId xmlns:p14="http://schemas.microsoft.com/office/powerpoint/2010/main" val="3057593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CA100-4D45-442B-9266-7B553B635842}"/>
              </a:ext>
            </a:extLst>
          </p:cNvPr>
          <p:cNvSpPr>
            <a:spLocks noGrp="1"/>
          </p:cNvSpPr>
          <p:nvPr>
            <p:ph type="title"/>
          </p:nvPr>
        </p:nvSpPr>
        <p:spPr>
          <a:xfrm>
            <a:off x="839788" y="365125"/>
            <a:ext cx="10515600" cy="1325563"/>
          </a:xfrm>
        </p:spPr>
        <p:txBody>
          <a:bodyPr numCol="1"/>
          <a:lstStyle/>
          <a:p>
            <a:r>
              <a:rPr altLang="en-GB" lang="en-GB"/>
              <a:t>Click to edit Master title style</a:t>
            </a:r>
            <a:endParaRPr lang="en-US"/>
          </a:p>
        </p:txBody>
      </p:sp>
      <p:sp>
        <p:nvSpPr>
          <p:cNvPr id="3" name="Text Placeholder 2">
            <a:extLst>
              <a:ext uri="{FF2B5EF4-FFF2-40B4-BE49-F238E27FC236}">
                <a16:creationId xmlns:a16="http://schemas.microsoft.com/office/drawing/2014/main" id="{5C0F58D1-7FF5-43DA-BB2B-8B12EB62B08E}"/>
              </a:ext>
            </a:extLst>
          </p:cNvPr>
          <p:cNvSpPr>
            <a:spLocks noGrp="1"/>
          </p:cNvSpPr>
          <p:nvPr>
            <p:ph idx="1" type="body"/>
          </p:nvPr>
        </p:nvSpPr>
        <p:spPr>
          <a:xfrm>
            <a:off x="839788" y="1681163"/>
            <a:ext cx="5157787" cy="823912"/>
          </a:xfrm>
        </p:spPr>
        <p:txBody>
          <a:bodyPr anchor="b" numCol="1"/>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en-GB" lang="en-GB"/>
              <a:t>Edit Master text styles</a:t>
            </a:r>
          </a:p>
        </p:txBody>
      </p:sp>
      <p:sp>
        <p:nvSpPr>
          <p:cNvPr id="4" name="Content Placeholder 3">
            <a:extLst>
              <a:ext uri="{FF2B5EF4-FFF2-40B4-BE49-F238E27FC236}">
                <a16:creationId xmlns:a16="http://schemas.microsoft.com/office/drawing/2014/main" id="{5EE16F32-C984-4333-BFB6-22527CD44DAD}"/>
              </a:ext>
            </a:extLst>
          </p:cNvPr>
          <p:cNvSpPr>
            <a:spLocks noGrp="1"/>
          </p:cNvSpPr>
          <p:nvPr>
            <p:ph idx="2" sz="half"/>
          </p:nvPr>
        </p:nvSpPr>
        <p:spPr>
          <a:xfrm>
            <a:off x="839788" y="2505075"/>
            <a:ext cx="5157787" cy="3684588"/>
          </a:xfrm>
        </p:spPr>
        <p:txBody>
          <a:bodyPr numCol="1"/>
          <a:lstStyle/>
          <a:p>
            <a:pPr lvl="0"/>
            <a:r>
              <a:rPr altLang="en-GB" lang="en-GB"/>
              <a:t>Edit Master text styles</a:t>
            </a:r>
          </a:p>
          <a:p>
            <a:pPr lvl="1"/>
            <a:r>
              <a:rPr altLang="en-GB" lang="en-GB"/>
              <a:t>Second level</a:t>
            </a:r>
          </a:p>
          <a:p>
            <a:pPr lvl="2"/>
            <a:r>
              <a:rPr altLang="en-GB" lang="en-GB"/>
              <a:t>Third level</a:t>
            </a:r>
          </a:p>
          <a:p>
            <a:pPr lvl="3"/>
            <a:r>
              <a:rPr altLang="en-GB" lang="en-GB"/>
              <a:t>Fourth level</a:t>
            </a:r>
          </a:p>
          <a:p>
            <a:pPr lvl="4"/>
            <a:r>
              <a:rPr altLang="en-GB" lang="en-GB"/>
              <a:t>Fifth level</a:t>
            </a:r>
            <a:endParaRPr lang="en-US"/>
          </a:p>
        </p:txBody>
      </p:sp>
      <p:sp>
        <p:nvSpPr>
          <p:cNvPr id="5" name="Text Placeholder 4">
            <a:extLst>
              <a:ext uri="{FF2B5EF4-FFF2-40B4-BE49-F238E27FC236}">
                <a16:creationId xmlns:a16="http://schemas.microsoft.com/office/drawing/2014/main" id="{20B81C76-4C10-4178-AA8B-D74C71E75893}"/>
              </a:ext>
            </a:extLst>
          </p:cNvPr>
          <p:cNvSpPr>
            <a:spLocks noGrp="1"/>
          </p:cNvSpPr>
          <p:nvPr>
            <p:ph idx="3" sz="quarter" type="body"/>
          </p:nvPr>
        </p:nvSpPr>
        <p:spPr>
          <a:xfrm>
            <a:off x="6172200" y="1681163"/>
            <a:ext cx="5183188" cy="823912"/>
          </a:xfrm>
        </p:spPr>
        <p:txBody>
          <a:bodyPr anchor="b" numCol="1"/>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en-GB" lang="en-GB"/>
              <a:t>Edit Master text styles</a:t>
            </a:r>
          </a:p>
        </p:txBody>
      </p:sp>
      <p:sp>
        <p:nvSpPr>
          <p:cNvPr id="6" name="Content Placeholder 5">
            <a:extLst>
              <a:ext uri="{FF2B5EF4-FFF2-40B4-BE49-F238E27FC236}">
                <a16:creationId xmlns:a16="http://schemas.microsoft.com/office/drawing/2014/main" id="{234CB4F1-1FCC-4E79-BF8A-823F9ACD4DC4}"/>
              </a:ext>
            </a:extLst>
          </p:cNvPr>
          <p:cNvSpPr>
            <a:spLocks noGrp="1"/>
          </p:cNvSpPr>
          <p:nvPr>
            <p:ph idx="4" sz="quarter"/>
          </p:nvPr>
        </p:nvSpPr>
        <p:spPr>
          <a:xfrm>
            <a:off x="6172200" y="2505075"/>
            <a:ext cx="5183188" cy="3684588"/>
          </a:xfrm>
        </p:spPr>
        <p:txBody>
          <a:bodyPr numCol="1"/>
          <a:lstStyle/>
          <a:p>
            <a:pPr lvl="0"/>
            <a:r>
              <a:rPr altLang="en-GB" lang="en-GB"/>
              <a:t>Edit Master text styles</a:t>
            </a:r>
          </a:p>
          <a:p>
            <a:pPr lvl="1"/>
            <a:r>
              <a:rPr altLang="en-GB" lang="en-GB"/>
              <a:t>Second level</a:t>
            </a:r>
          </a:p>
          <a:p>
            <a:pPr lvl="2"/>
            <a:r>
              <a:rPr altLang="en-GB" lang="en-GB"/>
              <a:t>Third level</a:t>
            </a:r>
          </a:p>
          <a:p>
            <a:pPr lvl="3"/>
            <a:r>
              <a:rPr altLang="en-GB" lang="en-GB"/>
              <a:t>Fourth level</a:t>
            </a:r>
          </a:p>
          <a:p>
            <a:pPr lvl="4"/>
            <a:r>
              <a:rPr altLang="en-GB" lang="en-GB"/>
              <a:t>Fifth level</a:t>
            </a:r>
            <a:endParaRPr lang="en-US"/>
          </a:p>
        </p:txBody>
      </p:sp>
      <p:sp>
        <p:nvSpPr>
          <p:cNvPr id="7" name="Date Placeholder 6">
            <a:extLst>
              <a:ext uri="{FF2B5EF4-FFF2-40B4-BE49-F238E27FC236}">
                <a16:creationId xmlns:a16="http://schemas.microsoft.com/office/drawing/2014/main" id="{5549E1D3-BB42-4144-B158-31D2A752B287}"/>
              </a:ext>
            </a:extLst>
          </p:cNvPr>
          <p:cNvSpPr>
            <a:spLocks noGrp="1"/>
          </p:cNvSpPr>
          <p:nvPr>
            <p:ph idx="10" sz="half" type="dt"/>
          </p:nvPr>
        </p:nvSpPr>
        <p:spPr/>
        <p:txBody>
          <a:bodyPr numCol="1"/>
          <a:lstStyle/>
          <a:p>
            <a:fld id="{45A02E5C-5BA5-45F2-A36C-4A9B1C6646BB}" type="datetimeFigureOut">
              <a:rPr lang="en-US" smtClean="0"/>
              <a:t>11/6/2017</a:t>
            </a:fld>
            <a:endParaRPr lang="en-US"/>
          </a:p>
        </p:txBody>
      </p:sp>
      <p:sp>
        <p:nvSpPr>
          <p:cNvPr id="8" name="Footer Placeholder 7">
            <a:extLst>
              <a:ext uri="{FF2B5EF4-FFF2-40B4-BE49-F238E27FC236}">
                <a16:creationId xmlns:a16="http://schemas.microsoft.com/office/drawing/2014/main" id="{828968D9-DF1E-4B7D-B1A7-BA282593A078}"/>
              </a:ext>
            </a:extLst>
          </p:cNvPr>
          <p:cNvSpPr>
            <a:spLocks noGrp="1"/>
          </p:cNvSpPr>
          <p:nvPr>
            <p:ph idx="11" sz="quarter" type="ftr"/>
          </p:nvPr>
        </p:nvSpPr>
        <p:spPr/>
        <p:txBody>
          <a:bodyPr numCol="1"/>
          <a:lstStyle/>
          <a:p>
            <a:endParaRPr lang="en-US"/>
          </a:p>
        </p:txBody>
      </p:sp>
      <p:sp>
        <p:nvSpPr>
          <p:cNvPr id="9" name="Slide Number Placeholder 8">
            <a:extLst>
              <a:ext uri="{FF2B5EF4-FFF2-40B4-BE49-F238E27FC236}">
                <a16:creationId xmlns:a16="http://schemas.microsoft.com/office/drawing/2014/main" id="{E7412B13-9C1F-408E-B81E-3F0D6BCC3A05}"/>
              </a:ext>
            </a:extLst>
          </p:cNvPr>
          <p:cNvSpPr>
            <a:spLocks noGrp="1"/>
          </p:cNvSpPr>
          <p:nvPr>
            <p:ph idx="12" sz="quarter" type="sldNum"/>
          </p:nvPr>
        </p:nvSpPr>
        <p:spPr/>
        <p:txBody>
          <a:bodyPr numCol="1"/>
          <a:lstStyle/>
          <a:p>
            <a:fld id="{6443C8F9-5F0C-45CF-AADB-1E24C5B2B3D4}" type="slidenum">
              <a:rPr lang="en-US" smtClean="0"/>
              <a:t>‹#›</a:t>
            </a:fld>
            <a:endParaRPr lang="en-US"/>
          </a:p>
        </p:txBody>
      </p:sp>
    </p:spTree>
    <p:extLst>
      <p:ext uri="{BB962C8B-B14F-4D97-AF65-F5344CB8AC3E}">
        <p14:creationId xmlns:p14="http://schemas.microsoft.com/office/powerpoint/2010/main" val="313393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DCEC8-F283-474D-9D51-DEBCE82E0916}"/>
              </a:ext>
            </a:extLst>
          </p:cNvPr>
          <p:cNvSpPr>
            <a:spLocks noGrp="1"/>
          </p:cNvSpPr>
          <p:nvPr>
            <p:ph type="title"/>
          </p:nvPr>
        </p:nvSpPr>
        <p:spPr/>
        <p:txBody>
          <a:bodyPr numCol="1"/>
          <a:lstStyle/>
          <a:p>
            <a:r>
              <a:rPr altLang="en-GB" lang="en-GB"/>
              <a:t>Click to edit Master title style</a:t>
            </a:r>
            <a:endParaRPr lang="en-US"/>
          </a:p>
        </p:txBody>
      </p:sp>
      <p:sp>
        <p:nvSpPr>
          <p:cNvPr id="3" name="Date Placeholder 2">
            <a:extLst>
              <a:ext uri="{FF2B5EF4-FFF2-40B4-BE49-F238E27FC236}">
                <a16:creationId xmlns:a16="http://schemas.microsoft.com/office/drawing/2014/main" id="{E9831C00-2618-4429-B577-E0DC24DF7B16}"/>
              </a:ext>
            </a:extLst>
          </p:cNvPr>
          <p:cNvSpPr>
            <a:spLocks noGrp="1"/>
          </p:cNvSpPr>
          <p:nvPr>
            <p:ph idx="10" sz="half" type="dt"/>
          </p:nvPr>
        </p:nvSpPr>
        <p:spPr/>
        <p:txBody>
          <a:bodyPr numCol="1"/>
          <a:lstStyle/>
          <a:p>
            <a:fld id="{45A02E5C-5BA5-45F2-A36C-4A9B1C6646BB}" type="datetimeFigureOut">
              <a:rPr lang="en-US" smtClean="0"/>
              <a:t>11/6/2017</a:t>
            </a:fld>
            <a:endParaRPr lang="en-US"/>
          </a:p>
        </p:txBody>
      </p:sp>
      <p:sp>
        <p:nvSpPr>
          <p:cNvPr id="4" name="Footer Placeholder 3">
            <a:extLst>
              <a:ext uri="{FF2B5EF4-FFF2-40B4-BE49-F238E27FC236}">
                <a16:creationId xmlns:a16="http://schemas.microsoft.com/office/drawing/2014/main" id="{D3A349A7-1B7F-4E10-B0B7-86F57F6223DE}"/>
              </a:ext>
            </a:extLst>
          </p:cNvPr>
          <p:cNvSpPr>
            <a:spLocks noGrp="1"/>
          </p:cNvSpPr>
          <p:nvPr>
            <p:ph idx="11" sz="quarter" type="ftr"/>
          </p:nvPr>
        </p:nvSpPr>
        <p:spPr/>
        <p:txBody>
          <a:bodyPr numCol="1"/>
          <a:lstStyle/>
          <a:p>
            <a:endParaRPr lang="en-US"/>
          </a:p>
        </p:txBody>
      </p:sp>
      <p:sp>
        <p:nvSpPr>
          <p:cNvPr id="5" name="Slide Number Placeholder 4">
            <a:extLst>
              <a:ext uri="{FF2B5EF4-FFF2-40B4-BE49-F238E27FC236}">
                <a16:creationId xmlns:a16="http://schemas.microsoft.com/office/drawing/2014/main" id="{38DBB0B5-EF8E-412A-9F3C-6A1F130AE657}"/>
              </a:ext>
            </a:extLst>
          </p:cNvPr>
          <p:cNvSpPr>
            <a:spLocks noGrp="1"/>
          </p:cNvSpPr>
          <p:nvPr>
            <p:ph idx="12" sz="quarter" type="sldNum"/>
          </p:nvPr>
        </p:nvSpPr>
        <p:spPr/>
        <p:txBody>
          <a:bodyPr numCol="1"/>
          <a:lstStyle/>
          <a:p>
            <a:fld id="{6443C8F9-5F0C-45CF-AADB-1E24C5B2B3D4}" type="slidenum">
              <a:rPr lang="en-US" smtClean="0"/>
              <a:t>‹#›</a:t>
            </a:fld>
            <a:endParaRPr lang="en-US"/>
          </a:p>
        </p:txBody>
      </p:sp>
    </p:spTree>
    <p:extLst>
      <p:ext uri="{BB962C8B-B14F-4D97-AF65-F5344CB8AC3E}">
        <p14:creationId xmlns:p14="http://schemas.microsoft.com/office/powerpoint/2010/main" val="1432301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81E94C-6D91-4E22-9039-02B835187220}"/>
              </a:ext>
            </a:extLst>
          </p:cNvPr>
          <p:cNvSpPr>
            <a:spLocks noGrp="1"/>
          </p:cNvSpPr>
          <p:nvPr>
            <p:ph idx="10" sz="half" type="dt"/>
          </p:nvPr>
        </p:nvSpPr>
        <p:spPr/>
        <p:txBody>
          <a:bodyPr numCol="1"/>
          <a:lstStyle/>
          <a:p>
            <a:fld id="{45A02E5C-5BA5-45F2-A36C-4A9B1C6646BB}" type="datetimeFigureOut">
              <a:rPr lang="en-US" smtClean="0"/>
              <a:t>11/6/2017</a:t>
            </a:fld>
            <a:endParaRPr lang="en-US"/>
          </a:p>
        </p:txBody>
      </p:sp>
      <p:sp>
        <p:nvSpPr>
          <p:cNvPr id="3" name="Footer Placeholder 2">
            <a:extLst>
              <a:ext uri="{FF2B5EF4-FFF2-40B4-BE49-F238E27FC236}">
                <a16:creationId xmlns:a16="http://schemas.microsoft.com/office/drawing/2014/main" id="{452E89EE-8D7D-4C9F-8CBD-75C99E6BCD05}"/>
              </a:ext>
            </a:extLst>
          </p:cNvPr>
          <p:cNvSpPr>
            <a:spLocks noGrp="1"/>
          </p:cNvSpPr>
          <p:nvPr>
            <p:ph idx="11" sz="quarter" type="ftr"/>
          </p:nvPr>
        </p:nvSpPr>
        <p:spPr/>
        <p:txBody>
          <a:bodyPr numCol="1"/>
          <a:lstStyle/>
          <a:p>
            <a:endParaRPr lang="en-US"/>
          </a:p>
        </p:txBody>
      </p:sp>
      <p:sp>
        <p:nvSpPr>
          <p:cNvPr id="4" name="Slide Number Placeholder 3">
            <a:extLst>
              <a:ext uri="{FF2B5EF4-FFF2-40B4-BE49-F238E27FC236}">
                <a16:creationId xmlns:a16="http://schemas.microsoft.com/office/drawing/2014/main" id="{21755F15-1FE7-48D2-A299-54BE6E169658}"/>
              </a:ext>
            </a:extLst>
          </p:cNvPr>
          <p:cNvSpPr>
            <a:spLocks noGrp="1"/>
          </p:cNvSpPr>
          <p:nvPr>
            <p:ph idx="12" sz="quarter" type="sldNum"/>
          </p:nvPr>
        </p:nvSpPr>
        <p:spPr/>
        <p:txBody>
          <a:bodyPr numCol="1"/>
          <a:lstStyle/>
          <a:p>
            <a:fld id="{6443C8F9-5F0C-45CF-AADB-1E24C5B2B3D4}" type="slidenum">
              <a:rPr lang="en-US" smtClean="0"/>
              <a:t>‹#›</a:t>
            </a:fld>
            <a:endParaRPr lang="en-US"/>
          </a:p>
        </p:txBody>
      </p:sp>
    </p:spTree>
    <p:extLst>
      <p:ext uri="{BB962C8B-B14F-4D97-AF65-F5344CB8AC3E}">
        <p14:creationId xmlns:p14="http://schemas.microsoft.com/office/powerpoint/2010/main" val="44958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3228B-DC92-45CB-9840-763AB22A87F7}"/>
              </a:ext>
            </a:extLst>
          </p:cNvPr>
          <p:cNvSpPr>
            <a:spLocks noGrp="1"/>
          </p:cNvSpPr>
          <p:nvPr>
            <p:ph type="title"/>
          </p:nvPr>
        </p:nvSpPr>
        <p:spPr>
          <a:xfrm>
            <a:off x="839788" y="457200"/>
            <a:ext cx="3932237" cy="1600200"/>
          </a:xfrm>
        </p:spPr>
        <p:txBody>
          <a:bodyPr anchor="b" numCol="1"/>
          <a:lstStyle>
            <a:lvl1pPr>
              <a:defRPr sz="3200"/>
            </a:lvl1pPr>
          </a:lstStyle>
          <a:p>
            <a:r>
              <a:rPr altLang="en-GB" lang="en-GB"/>
              <a:t>Click to edit Master title style</a:t>
            </a:r>
            <a:endParaRPr lang="en-US"/>
          </a:p>
        </p:txBody>
      </p:sp>
      <p:sp>
        <p:nvSpPr>
          <p:cNvPr id="3" name="Content Placeholder 2">
            <a:extLst>
              <a:ext uri="{FF2B5EF4-FFF2-40B4-BE49-F238E27FC236}">
                <a16:creationId xmlns:a16="http://schemas.microsoft.com/office/drawing/2014/main" id="{138E0620-24F4-4606-8AF1-A1BDDA77F606}"/>
              </a:ext>
            </a:extLst>
          </p:cNvPr>
          <p:cNvSpPr>
            <a:spLocks noGrp="1"/>
          </p:cNvSpPr>
          <p:nvPr>
            <p:ph idx="1"/>
          </p:nvPr>
        </p:nvSpPr>
        <p:spPr>
          <a:xfrm>
            <a:off x="5183188" y="987425"/>
            <a:ext cx="6172200" cy="4873625"/>
          </a:xfrm>
        </p:spPr>
        <p:txBody>
          <a:bodyPr numCol="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altLang="en-GB" lang="en-GB"/>
              <a:t>Edit Master text styles</a:t>
            </a:r>
          </a:p>
          <a:p>
            <a:pPr lvl="1"/>
            <a:r>
              <a:rPr altLang="en-GB" lang="en-GB"/>
              <a:t>Second level</a:t>
            </a:r>
          </a:p>
          <a:p>
            <a:pPr lvl="2"/>
            <a:r>
              <a:rPr altLang="en-GB" lang="en-GB"/>
              <a:t>Third level</a:t>
            </a:r>
          </a:p>
          <a:p>
            <a:pPr lvl="3"/>
            <a:r>
              <a:rPr altLang="en-GB" lang="en-GB"/>
              <a:t>Fourth level</a:t>
            </a:r>
          </a:p>
          <a:p>
            <a:pPr lvl="4"/>
            <a:r>
              <a:rPr altLang="en-GB" lang="en-GB"/>
              <a:t>Fifth level</a:t>
            </a:r>
            <a:endParaRPr lang="en-US"/>
          </a:p>
        </p:txBody>
      </p:sp>
      <p:sp>
        <p:nvSpPr>
          <p:cNvPr id="4" name="Text Placeholder 3">
            <a:extLst>
              <a:ext uri="{FF2B5EF4-FFF2-40B4-BE49-F238E27FC236}">
                <a16:creationId xmlns:a16="http://schemas.microsoft.com/office/drawing/2014/main" id="{FE046B78-D0B2-4FDA-B8AB-4CE164B073DD}"/>
              </a:ext>
            </a:extLst>
          </p:cNvPr>
          <p:cNvSpPr>
            <a:spLocks noGrp="1"/>
          </p:cNvSpPr>
          <p:nvPr>
            <p:ph idx="2" sz="half" type="body"/>
          </p:nvPr>
        </p:nvSpPr>
        <p:spPr>
          <a:xfrm>
            <a:off x="839788" y="2057400"/>
            <a:ext cx="3932237" cy="3811588"/>
          </a:xfrm>
        </p:spPr>
        <p:txBody>
          <a:bodyPr numCol="1"/>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altLang="en-GB" lang="en-GB"/>
              <a:t>Edit Master text styles</a:t>
            </a:r>
          </a:p>
        </p:txBody>
      </p:sp>
      <p:sp>
        <p:nvSpPr>
          <p:cNvPr id="5" name="Date Placeholder 4">
            <a:extLst>
              <a:ext uri="{FF2B5EF4-FFF2-40B4-BE49-F238E27FC236}">
                <a16:creationId xmlns:a16="http://schemas.microsoft.com/office/drawing/2014/main" id="{4FA5453D-997F-467B-ADBC-92976B310991}"/>
              </a:ext>
            </a:extLst>
          </p:cNvPr>
          <p:cNvSpPr>
            <a:spLocks noGrp="1"/>
          </p:cNvSpPr>
          <p:nvPr>
            <p:ph idx="10" sz="half" type="dt"/>
          </p:nvPr>
        </p:nvSpPr>
        <p:spPr/>
        <p:txBody>
          <a:bodyPr numCol="1"/>
          <a:lstStyle/>
          <a:p>
            <a:fld id="{45A02E5C-5BA5-45F2-A36C-4A9B1C6646BB}" type="datetimeFigureOut">
              <a:rPr lang="en-US" smtClean="0"/>
              <a:t>11/6/2017</a:t>
            </a:fld>
            <a:endParaRPr lang="en-US"/>
          </a:p>
        </p:txBody>
      </p:sp>
      <p:sp>
        <p:nvSpPr>
          <p:cNvPr id="6" name="Footer Placeholder 5">
            <a:extLst>
              <a:ext uri="{FF2B5EF4-FFF2-40B4-BE49-F238E27FC236}">
                <a16:creationId xmlns:a16="http://schemas.microsoft.com/office/drawing/2014/main" id="{94B35821-D50A-4B04-9E37-B645C304C0BE}"/>
              </a:ext>
            </a:extLst>
          </p:cNvPr>
          <p:cNvSpPr>
            <a:spLocks noGrp="1"/>
          </p:cNvSpPr>
          <p:nvPr>
            <p:ph idx="11" sz="quarter" type="ftr"/>
          </p:nvPr>
        </p:nvSpPr>
        <p:spPr/>
        <p:txBody>
          <a:bodyPr numCol="1"/>
          <a:lstStyle/>
          <a:p>
            <a:endParaRPr lang="en-US"/>
          </a:p>
        </p:txBody>
      </p:sp>
      <p:sp>
        <p:nvSpPr>
          <p:cNvPr id="7" name="Slide Number Placeholder 6">
            <a:extLst>
              <a:ext uri="{FF2B5EF4-FFF2-40B4-BE49-F238E27FC236}">
                <a16:creationId xmlns:a16="http://schemas.microsoft.com/office/drawing/2014/main" id="{F517E296-2F6D-4764-A349-0CA0A8A5E00E}"/>
              </a:ext>
            </a:extLst>
          </p:cNvPr>
          <p:cNvSpPr>
            <a:spLocks noGrp="1"/>
          </p:cNvSpPr>
          <p:nvPr>
            <p:ph idx="12" sz="quarter" type="sldNum"/>
          </p:nvPr>
        </p:nvSpPr>
        <p:spPr/>
        <p:txBody>
          <a:bodyPr numCol="1"/>
          <a:lstStyle/>
          <a:p>
            <a:fld id="{6443C8F9-5F0C-45CF-AADB-1E24C5B2B3D4}" type="slidenum">
              <a:rPr lang="en-US" smtClean="0"/>
              <a:t>‹#›</a:t>
            </a:fld>
            <a:endParaRPr lang="en-US"/>
          </a:p>
        </p:txBody>
      </p:sp>
    </p:spTree>
    <p:extLst>
      <p:ext uri="{BB962C8B-B14F-4D97-AF65-F5344CB8AC3E}">
        <p14:creationId xmlns:p14="http://schemas.microsoft.com/office/powerpoint/2010/main" val="1254337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picTx">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C82CB-D702-40AD-AEB1-9F861C2473A8}"/>
              </a:ext>
            </a:extLst>
          </p:cNvPr>
          <p:cNvSpPr>
            <a:spLocks noGrp="1"/>
          </p:cNvSpPr>
          <p:nvPr>
            <p:ph type="title"/>
          </p:nvPr>
        </p:nvSpPr>
        <p:spPr>
          <a:xfrm>
            <a:off x="839788" y="457200"/>
            <a:ext cx="3932237" cy="1600200"/>
          </a:xfrm>
        </p:spPr>
        <p:txBody>
          <a:bodyPr anchor="b" numCol="1"/>
          <a:lstStyle>
            <a:lvl1pPr>
              <a:defRPr sz="3200"/>
            </a:lvl1pPr>
          </a:lstStyle>
          <a:p>
            <a:r>
              <a:rPr altLang="en-GB" lang="en-GB"/>
              <a:t>Click to edit Master title style</a:t>
            </a:r>
            <a:endParaRPr lang="en-US"/>
          </a:p>
        </p:txBody>
      </p:sp>
      <p:sp>
        <p:nvSpPr>
          <p:cNvPr id="3" name="Picture Placeholder 2">
            <a:extLst>
              <a:ext uri="{FF2B5EF4-FFF2-40B4-BE49-F238E27FC236}">
                <a16:creationId xmlns:a16="http://schemas.microsoft.com/office/drawing/2014/main" id="{67551910-A881-4807-9221-78CF3FD09990}"/>
              </a:ext>
            </a:extLst>
          </p:cNvPr>
          <p:cNvSpPr>
            <a:spLocks noGrp="1"/>
          </p:cNvSpPr>
          <p:nvPr>
            <p:ph idx="1" type="pic"/>
          </p:nvPr>
        </p:nvSpPr>
        <p:spPr>
          <a:xfrm>
            <a:off x="5183188" y="987425"/>
            <a:ext cx="6172200" cy="4873625"/>
          </a:xfrm>
        </p:spPr>
        <p:txBody>
          <a:bodyPr numCol="1"/>
          <a:lstStyle>
            <a:lvl1pPr indent="0" marL="0">
              <a:buNone/>
              <a:defRPr sz="3200"/>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endParaRPr lang="en-US"/>
          </a:p>
        </p:txBody>
      </p:sp>
      <p:sp>
        <p:nvSpPr>
          <p:cNvPr id="4" name="Text Placeholder 3">
            <a:extLst>
              <a:ext uri="{FF2B5EF4-FFF2-40B4-BE49-F238E27FC236}">
                <a16:creationId xmlns:a16="http://schemas.microsoft.com/office/drawing/2014/main" id="{F075FDDD-591B-40AB-A7CC-E66B61D68C64}"/>
              </a:ext>
            </a:extLst>
          </p:cNvPr>
          <p:cNvSpPr>
            <a:spLocks noGrp="1"/>
          </p:cNvSpPr>
          <p:nvPr>
            <p:ph idx="2" sz="half" type="body"/>
          </p:nvPr>
        </p:nvSpPr>
        <p:spPr>
          <a:xfrm>
            <a:off x="839788" y="2057400"/>
            <a:ext cx="3932237" cy="3811588"/>
          </a:xfrm>
        </p:spPr>
        <p:txBody>
          <a:bodyPr numCol="1"/>
          <a:lstStyle>
            <a:lvl1pPr indent="0" marL="0">
              <a:buNone/>
              <a:defRPr sz="1600"/>
            </a:lvl1pPr>
            <a:lvl2pPr indent="0" marL="457200">
              <a:buNone/>
              <a:defRPr sz="1400"/>
            </a:lvl2pPr>
            <a:lvl3pPr indent="0" marL="914400">
              <a:buNone/>
              <a:defRPr sz="1200"/>
            </a:lvl3pPr>
            <a:lvl4pPr indent="0" marL="1371600">
              <a:buNone/>
              <a:defRPr sz="1000"/>
            </a:lvl4pPr>
            <a:lvl5pPr indent="0" marL="1828800">
              <a:buNone/>
              <a:defRPr sz="1000"/>
            </a:lvl5pPr>
            <a:lvl6pPr indent="0" marL="2286000">
              <a:buNone/>
              <a:defRPr sz="1000"/>
            </a:lvl6pPr>
            <a:lvl7pPr indent="0" marL="2743200">
              <a:buNone/>
              <a:defRPr sz="1000"/>
            </a:lvl7pPr>
            <a:lvl8pPr indent="0" marL="3200400">
              <a:buNone/>
              <a:defRPr sz="1000"/>
            </a:lvl8pPr>
            <a:lvl9pPr indent="0" marL="3657600">
              <a:buNone/>
              <a:defRPr sz="1000"/>
            </a:lvl9pPr>
          </a:lstStyle>
          <a:p>
            <a:pPr lvl="0"/>
            <a:r>
              <a:rPr altLang="en-GB" lang="en-GB"/>
              <a:t>Edit Master text styles</a:t>
            </a:r>
          </a:p>
        </p:txBody>
      </p:sp>
      <p:sp>
        <p:nvSpPr>
          <p:cNvPr id="5" name="Date Placeholder 4">
            <a:extLst>
              <a:ext uri="{FF2B5EF4-FFF2-40B4-BE49-F238E27FC236}">
                <a16:creationId xmlns:a16="http://schemas.microsoft.com/office/drawing/2014/main" id="{E1DB6630-75EA-4BE0-A6DB-E20934D77463}"/>
              </a:ext>
            </a:extLst>
          </p:cNvPr>
          <p:cNvSpPr>
            <a:spLocks noGrp="1"/>
          </p:cNvSpPr>
          <p:nvPr>
            <p:ph idx="10" sz="half" type="dt"/>
          </p:nvPr>
        </p:nvSpPr>
        <p:spPr/>
        <p:txBody>
          <a:bodyPr numCol="1"/>
          <a:lstStyle/>
          <a:p>
            <a:fld id="{45A02E5C-5BA5-45F2-A36C-4A9B1C6646BB}" type="datetimeFigureOut">
              <a:rPr lang="en-US" smtClean="0"/>
              <a:t>11/6/2017</a:t>
            </a:fld>
            <a:endParaRPr lang="en-US"/>
          </a:p>
        </p:txBody>
      </p:sp>
      <p:sp>
        <p:nvSpPr>
          <p:cNvPr id="6" name="Footer Placeholder 5">
            <a:extLst>
              <a:ext uri="{FF2B5EF4-FFF2-40B4-BE49-F238E27FC236}">
                <a16:creationId xmlns:a16="http://schemas.microsoft.com/office/drawing/2014/main" id="{596FDB5D-233D-4CC7-BF67-752599EC0069}"/>
              </a:ext>
            </a:extLst>
          </p:cNvPr>
          <p:cNvSpPr>
            <a:spLocks noGrp="1"/>
          </p:cNvSpPr>
          <p:nvPr>
            <p:ph idx="11" sz="quarter" type="ftr"/>
          </p:nvPr>
        </p:nvSpPr>
        <p:spPr/>
        <p:txBody>
          <a:bodyPr numCol="1"/>
          <a:lstStyle/>
          <a:p>
            <a:endParaRPr lang="en-US"/>
          </a:p>
        </p:txBody>
      </p:sp>
      <p:sp>
        <p:nvSpPr>
          <p:cNvPr id="7" name="Slide Number Placeholder 6">
            <a:extLst>
              <a:ext uri="{FF2B5EF4-FFF2-40B4-BE49-F238E27FC236}">
                <a16:creationId xmlns:a16="http://schemas.microsoft.com/office/drawing/2014/main" id="{4A7F5FB7-5E0E-4265-A138-F44C9D2DA252}"/>
              </a:ext>
            </a:extLst>
          </p:cNvPr>
          <p:cNvSpPr>
            <a:spLocks noGrp="1"/>
          </p:cNvSpPr>
          <p:nvPr>
            <p:ph idx="12" sz="quarter" type="sldNum"/>
          </p:nvPr>
        </p:nvSpPr>
        <p:spPr/>
        <p:txBody>
          <a:bodyPr numCol="1"/>
          <a:lstStyle/>
          <a:p>
            <a:fld id="{6443C8F9-5F0C-45CF-AADB-1E24C5B2B3D4}" type="slidenum">
              <a:rPr lang="en-US" smtClean="0"/>
              <a:t>‹#›</a:t>
            </a:fld>
            <a:endParaRPr lang="en-US"/>
          </a:p>
        </p:txBody>
      </p:sp>
    </p:spTree>
    <p:extLst>
      <p:ext uri="{BB962C8B-B14F-4D97-AF65-F5344CB8AC3E}">
        <p14:creationId xmlns:p14="http://schemas.microsoft.com/office/powerpoint/2010/main" val="2943231624"/>
      </p:ext>
    </p:extLst>
  </p:cSld>
  <p:clrMapOvr>
    <a:masterClrMapping/>
  </p:clrMapOvr>
</p:sldLayout>
</file>

<file path=ppt/slideMasters/_rels/slideMaster1.xml.rels><?xml version="1.0" encoding="UTF-8" standalone="yes"?><Relationships xmlns="http://schemas.openxmlformats.org/package/2006/relationships"><Relationship Id="rId12" Target="../slideLayouts/slideLayout11.xml" Type="http://schemas.openxmlformats.org/officeDocument/2006/relationships/slideLayout"/><Relationship Id="rId11" Target="../slideLayouts/slideLayout10.xml" Type="http://schemas.openxmlformats.org/officeDocument/2006/relationships/slideLayout"/><Relationship Id="rId9" Target="../slideLayouts/slideLayout8.xml" Type="http://schemas.openxmlformats.org/officeDocument/2006/relationships/slideLayout"/><Relationship Id="rId10" Target="../slideLayouts/slideLayout9.xml" Type="http://schemas.openxmlformats.org/officeDocument/2006/relationships/slideLayout"/><Relationship Id="rId8" Target="../slideLayouts/slideLayout7.xml" Type="http://schemas.openxmlformats.org/officeDocument/2006/relationships/slideLayout"/><Relationship Id="rId7" Target="../slideLayouts/slideLayout6.xml" Type="http://schemas.openxmlformats.org/officeDocument/2006/relationships/slideLayout"/><Relationship Id="rId6" Target="../slideLayouts/slideLayout5.xml" Type="http://schemas.openxmlformats.org/officeDocument/2006/relationships/slideLayout"/><Relationship Id="rId5" Target="../slideLayouts/slideLayout4.xml" Type="http://schemas.openxmlformats.org/officeDocument/2006/relationships/slideLayout"/><Relationship Id="rId4" Target="../slideLayouts/slideLayout3.xml" Type="http://schemas.openxmlformats.org/officeDocument/2006/relationships/slideLayout"/><Relationship Id="rId3" Target="../slideLayouts/slideLayout2.xml" Type="http://schemas.openxmlformats.org/officeDocument/2006/relationships/slideLayout"/><Relationship Id="rId2" Target="../slideLayouts/slideLayout1.xml" Type="http://schemas.openxmlformats.org/officeDocument/2006/relationships/slideLayout"/><Relationship Id="rId1" Target="../theme/theme1.xml" Type="http://schemas.openxmlformats.org/officeDocument/2006/relationships/theme"/></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17C0FF-EC63-455E-A3C1-C9ED4B93830F}"/>
              </a:ext>
            </a:extLst>
          </p:cNvPr>
          <p:cNvSpPr>
            <a:spLocks noGrp="1"/>
          </p:cNvSpPr>
          <p:nvPr>
            <p:ph type="title"/>
          </p:nvPr>
        </p:nvSpPr>
        <p:spPr>
          <a:xfrm>
            <a:off x="838200" y="365125"/>
            <a:ext cx="10515600" cy="1325563"/>
          </a:xfrm>
          <a:prstGeom prst="rect">
            <a:avLst/>
          </a:prstGeom>
        </p:spPr>
        <p:txBody>
          <a:bodyPr anchor="ctr" bIns="45720" lIns="91440" numCol="1" rIns="91440" rtlCol="0" tIns="45720" vert="horz">
            <a:normAutofit/>
          </a:bodyPr>
          <a:lstStyle/>
          <a:p>
            <a:r>
              <a:rPr altLang="en-GB" lang="en-GB"/>
              <a:t>Click to edit Master title style</a:t>
            </a:r>
            <a:endParaRPr lang="en-US"/>
          </a:p>
        </p:txBody>
      </p:sp>
      <p:sp>
        <p:nvSpPr>
          <p:cNvPr id="3" name="Text Placeholder 2">
            <a:extLst>
              <a:ext uri="{FF2B5EF4-FFF2-40B4-BE49-F238E27FC236}">
                <a16:creationId xmlns:a16="http://schemas.microsoft.com/office/drawing/2014/main" id="{145E5C65-E985-4A3A-AD71-00F24F9138AF}"/>
              </a:ext>
            </a:extLst>
          </p:cNvPr>
          <p:cNvSpPr>
            <a:spLocks noGrp="1"/>
          </p:cNvSpPr>
          <p:nvPr>
            <p:ph idx="1" type="body"/>
          </p:nvPr>
        </p:nvSpPr>
        <p:spPr>
          <a:xfrm>
            <a:off x="838200" y="1825625"/>
            <a:ext cx="10515600" cy="4351338"/>
          </a:xfrm>
          <a:prstGeom prst="rect">
            <a:avLst/>
          </a:prstGeom>
        </p:spPr>
        <p:txBody>
          <a:bodyPr bIns="45720" lIns="91440" numCol="1" rIns="91440" rtlCol="0" tIns="45720" vert="horz">
            <a:normAutofit/>
          </a:bodyPr>
          <a:lstStyle/>
          <a:p>
            <a:pPr lvl="0"/>
            <a:r>
              <a:rPr altLang="en-GB" lang="en-GB"/>
              <a:t>Edit Master text styles</a:t>
            </a:r>
          </a:p>
          <a:p>
            <a:pPr lvl="1"/>
            <a:r>
              <a:rPr altLang="en-GB" lang="en-GB"/>
              <a:t>Second level</a:t>
            </a:r>
          </a:p>
          <a:p>
            <a:pPr lvl="2"/>
            <a:r>
              <a:rPr altLang="en-GB" lang="en-GB"/>
              <a:t>Third level</a:t>
            </a:r>
          </a:p>
          <a:p>
            <a:pPr lvl="3"/>
            <a:r>
              <a:rPr altLang="en-GB" lang="en-GB"/>
              <a:t>Fourth level</a:t>
            </a:r>
          </a:p>
          <a:p>
            <a:pPr lvl="4"/>
            <a:r>
              <a:rPr altLang="en-GB" lang="en-GB"/>
              <a:t>Fifth level</a:t>
            </a:r>
            <a:endParaRPr lang="en-US"/>
          </a:p>
        </p:txBody>
      </p:sp>
      <p:sp>
        <p:nvSpPr>
          <p:cNvPr id="4" name="Date Placeholder 3">
            <a:extLst>
              <a:ext uri="{FF2B5EF4-FFF2-40B4-BE49-F238E27FC236}">
                <a16:creationId xmlns:a16="http://schemas.microsoft.com/office/drawing/2014/main" id="{4CF5D003-7120-449B-91D1-AB203F1E49B0}"/>
              </a:ext>
            </a:extLst>
          </p:cNvPr>
          <p:cNvSpPr>
            <a:spLocks noGrp="1"/>
          </p:cNvSpPr>
          <p:nvPr>
            <p:ph idx="2" sz="half" type="dt"/>
          </p:nvPr>
        </p:nvSpPr>
        <p:spPr>
          <a:xfrm>
            <a:off x="838200" y="6356350"/>
            <a:ext cx="2743200" cy="365125"/>
          </a:xfrm>
          <a:prstGeom prst="rect">
            <a:avLst/>
          </a:prstGeom>
        </p:spPr>
        <p:txBody>
          <a:bodyPr anchor="ctr" bIns="45720" lIns="91440" numCol="1" rIns="91440" rtlCol="0" tIns="45720" vert="horz"/>
          <a:lstStyle>
            <a:lvl1pPr algn="l">
              <a:defRPr sz="1200">
                <a:solidFill>
                  <a:schemeClr val="tx1">
                    <a:tint val="75000"/>
                  </a:schemeClr>
                </a:solidFill>
              </a:defRPr>
            </a:lvl1pPr>
          </a:lstStyle>
          <a:p>
            <a:fld id="{45A02E5C-5BA5-45F2-A36C-4A9B1C6646BB}" type="datetimeFigureOut">
              <a:rPr lang="en-US" smtClean="0"/>
              <a:t>11/6/2017</a:t>
            </a:fld>
            <a:endParaRPr lang="en-US"/>
          </a:p>
        </p:txBody>
      </p:sp>
      <p:sp>
        <p:nvSpPr>
          <p:cNvPr id="5" name="Footer Placeholder 4">
            <a:extLst>
              <a:ext uri="{FF2B5EF4-FFF2-40B4-BE49-F238E27FC236}">
                <a16:creationId xmlns:a16="http://schemas.microsoft.com/office/drawing/2014/main" id="{CBB246BB-CB3E-4137-88F4-834932DDE204}"/>
              </a:ext>
            </a:extLst>
          </p:cNvPr>
          <p:cNvSpPr>
            <a:spLocks noGrp="1"/>
          </p:cNvSpPr>
          <p:nvPr>
            <p:ph idx="3" sz="quarter" type="ftr"/>
          </p:nvPr>
        </p:nvSpPr>
        <p:spPr>
          <a:xfrm>
            <a:off x="4038600" y="6356350"/>
            <a:ext cx="4114800" cy="365125"/>
          </a:xfrm>
          <a:prstGeom prst="rect">
            <a:avLst/>
          </a:prstGeom>
        </p:spPr>
        <p:txBody>
          <a:bodyPr anchor="ctr" bIns="45720" lIns="91440" numCol="1" rIns="91440" rtlCol="0" tIns="45720" vert="horz"/>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AA94E2-346F-4363-8CB2-0B8B6CF23502}"/>
              </a:ext>
            </a:extLst>
          </p:cNvPr>
          <p:cNvSpPr>
            <a:spLocks noGrp="1"/>
          </p:cNvSpPr>
          <p:nvPr>
            <p:ph idx="4" sz="quarter" type="sldNum"/>
          </p:nvPr>
        </p:nvSpPr>
        <p:spPr>
          <a:xfrm>
            <a:off x="8610600" y="6356350"/>
            <a:ext cx="2743200" cy="365125"/>
          </a:xfrm>
          <a:prstGeom prst="rect">
            <a:avLst/>
          </a:prstGeom>
        </p:spPr>
        <p:txBody>
          <a:bodyPr anchor="ctr" bIns="45720" lIns="91440" numCol="1" rIns="91440" rtlCol="0" tIns="45720" vert="horz"/>
          <a:lstStyle>
            <a:lvl1pPr algn="r">
              <a:defRPr sz="1200">
                <a:solidFill>
                  <a:schemeClr val="tx1">
                    <a:tint val="75000"/>
                  </a:schemeClr>
                </a:solidFill>
              </a:defRPr>
            </a:lvl1pPr>
          </a:lstStyle>
          <a:p>
            <a:fld id="{6443C8F9-5F0C-45CF-AADB-1E24C5B2B3D4}" type="slidenum">
              <a:rPr lang="en-US" smtClean="0"/>
              <a:t>‹#›</a:t>
            </a:fld>
            <a:endParaRPr lang="en-US"/>
          </a:p>
        </p:txBody>
      </p:sp>
    </p:spTree>
    <p:extLst>
      <p:ext uri="{BB962C8B-B14F-4D97-AF65-F5344CB8AC3E}">
        <p14:creationId xmlns:p14="http://schemas.microsoft.com/office/powerpoint/2010/main" val="1313667555"/>
      </p:ext>
    </p:extLst>
  </p:cSld>
  <p:clrMap accent1="accent1" accent2="accent2" accent3="accent3" accent4="accent4" accent5="accent5" accent6="accent6" bg1="lt1" bg2="lt2" folHlink="folHlink" hlink="hlink" tx1="dk1" tx2="dk2"/>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txStyles>
    <p:titleStyle>
      <a:lvl1pPr algn="l" defTabSz="914400" eaLnBrk="1" hangingPunct="1" latinLnBrk="0" rtl="0">
        <a:lnSpc>
          <a:spcPct val="90000"/>
        </a:lnSpc>
        <a:spcBef>
          <a:spcPct val="0"/>
        </a:spcBef>
        <a:buNone/>
        <a:defRPr kern="1200" sz="4400">
          <a:solidFill>
            <a:schemeClr val="tx1"/>
          </a:solidFill>
          <a:latin typeface="+mj-lt"/>
          <a:ea typeface="+mj-ea"/>
          <a:cs typeface="+mj-cs"/>
        </a:defRPr>
      </a:lvl1pPr>
    </p:titleStyle>
    <p:bodyStyle>
      <a:lvl1pPr algn="l" defTabSz="914400" eaLnBrk="1" hangingPunct="1" indent="-228600" latinLnBrk="0" marL="228600" rtl="0">
        <a:lnSpc>
          <a:spcPct val="90000"/>
        </a:lnSpc>
        <a:spcBef>
          <a:spcPts val="1000"/>
        </a:spcBef>
        <a:buFont charset="0" panose="020B0604020202020204" pitchFamily="34" typeface="Arial"/>
        <a:buChar char="•"/>
        <a:defRPr kern="1200" sz="2800">
          <a:solidFill>
            <a:schemeClr val="tx1"/>
          </a:solidFill>
          <a:latin typeface="+mn-lt"/>
          <a:ea typeface="+mn-ea"/>
          <a:cs typeface="+mn-cs"/>
        </a:defRPr>
      </a:lvl1pPr>
      <a:lvl2pPr algn="l" defTabSz="914400" eaLnBrk="1" hangingPunct="1" indent="-228600" latinLnBrk="0" marL="685800" rtl="0">
        <a:lnSpc>
          <a:spcPct val="90000"/>
        </a:lnSpc>
        <a:spcBef>
          <a:spcPts val="500"/>
        </a:spcBef>
        <a:buFont charset="0" panose="020B0604020202020204" pitchFamily="34" typeface="Arial"/>
        <a:buChar char="•"/>
        <a:defRPr kern="1200" sz="2400">
          <a:solidFill>
            <a:schemeClr val="tx1"/>
          </a:solidFill>
          <a:latin typeface="+mn-lt"/>
          <a:ea typeface="+mn-ea"/>
          <a:cs typeface="+mn-cs"/>
        </a:defRPr>
      </a:lvl2pPr>
      <a:lvl3pPr algn="l" defTabSz="914400" eaLnBrk="1" hangingPunct="1" indent="-228600" latinLnBrk="0" marL="1143000" rtl="0">
        <a:lnSpc>
          <a:spcPct val="90000"/>
        </a:lnSpc>
        <a:spcBef>
          <a:spcPts val="500"/>
        </a:spcBef>
        <a:buFont charset="0" panose="020B0604020202020204" pitchFamily="34" typeface="Arial"/>
        <a:buChar char="•"/>
        <a:defRPr kern="1200" sz="2000">
          <a:solidFill>
            <a:schemeClr val="tx1"/>
          </a:solidFill>
          <a:latin typeface="+mn-lt"/>
          <a:ea typeface="+mn-ea"/>
          <a:cs typeface="+mn-cs"/>
        </a:defRPr>
      </a:lvl3pPr>
      <a:lvl4pPr algn="l" defTabSz="914400" eaLnBrk="1" hangingPunct="1" indent="-228600" latinLnBrk="0" marL="1600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4pPr>
      <a:lvl5pPr algn="l" defTabSz="914400" eaLnBrk="1" hangingPunct="1" indent="-228600" latinLnBrk="0" marL="20574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5pPr>
      <a:lvl6pPr algn="l" defTabSz="914400" eaLnBrk="1" hangingPunct="1" indent="-228600" latinLnBrk="0" marL="25146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6pPr>
      <a:lvl7pPr algn="l" defTabSz="914400" eaLnBrk="1" hangingPunct="1" indent="-228600" latinLnBrk="0" marL="29718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7pPr>
      <a:lvl8pPr algn="l" defTabSz="914400" eaLnBrk="1" hangingPunct="1" indent="-228600" latinLnBrk="0" marL="34290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8pPr>
      <a:lvl9pPr algn="l" defTabSz="914400" eaLnBrk="1" hangingPunct="1" indent="-228600" latinLnBrk="0" marL="3886200" rtl="0">
        <a:lnSpc>
          <a:spcPct val="90000"/>
        </a:lnSpc>
        <a:spcBef>
          <a:spcPts val="500"/>
        </a:spcBef>
        <a:buFont charset="0" panose="020B0604020202020204" pitchFamily="34" typeface="Arial"/>
        <a:buChar char="•"/>
        <a:defRPr kern="1200" sz="1800">
          <a:solidFill>
            <a:schemeClr val="tx1"/>
          </a:solidFill>
          <a:latin typeface="+mn-lt"/>
          <a:ea typeface="+mn-ea"/>
          <a:cs typeface="+mn-cs"/>
        </a:defRPr>
      </a:lvl9pPr>
    </p:bodyStyle>
    <p:otherStyle>
      <a:defPPr>
        <a:defRPr lang="en-US"/>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arget="../media/image5.jpeg" Type="http://schemas.openxmlformats.org/officeDocument/2006/relationships/image"/><Relationship Id="rId4" Target="../media/image4.jpeg" Type="http://schemas.openxmlformats.org/officeDocument/2006/relationships/image"/><Relationship Id="rId3" Target="../media/image3.jpeg" Type="http://schemas.openxmlformats.org/officeDocument/2006/relationships/image"/><Relationship Id="rId2" Target="../notesSlides/notesSlide1.xml" Type="http://schemas.openxmlformats.org/officeDocument/2006/relationships/notesSlide"/><Relationship Id="rId1" Target="../slideLayouts/slideLayout2.xml" Type="http://schemas.openxmlformats.org/officeDocument/2006/relationships/slideLayout"/></Relationships>
</file>

<file path=ppt/slides/_rels/slide10.xml.rels><?xml version="1.0" encoding="UTF-8" standalone="yes"?><Relationships xmlns="http://schemas.openxmlformats.org/package/2006/relationships"><Relationship Id="rId2" Target="../media/image15.jpeg" Type="http://schemas.openxmlformats.org/officeDocument/2006/relationships/image"/><Relationship Id="rId1" Target="../slideLayouts/slideLayout2.xml" Type="http://schemas.openxmlformats.org/officeDocument/2006/relationships/slideLayout"/></Relationships>
</file>

<file path=ppt/slides/_rels/slide11.xml.rels><?xml version="1.0" encoding="UTF-8" standalone="yes"?><Relationships xmlns="http://schemas.openxmlformats.org/package/2006/relationships"><Relationship Id="rId6" Target="https://news.nationalgeographic.com/2016/02/160223-polar-bears-arctic-cannibals-animals-science/" TargetMode="External" Type="http://schemas.openxmlformats.org/officeDocument/2006/relationships/hyperlink"/><Relationship Id="rId5" Target="https://www.thestar.com/news/2009/11/27/polar_bears_eating_young_due_to_shrinking_sea_ice_scientists.html" TargetMode="External" Type="http://schemas.openxmlformats.org/officeDocument/2006/relationships/hyperlink"/><Relationship Id="rId4" Target="http://theweek.com/articles/479523/climate-change-forcing-polar-bears-become-cannibals" TargetMode="External" Type="http://schemas.openxmlformats.org/officeDocument/2006/relationships/hyperlink"/><Relationship Id="rId3" Target="http://theweek.com/articles/479523/climate-change-forcing-polar-bears-become-cannibals" TargetMode="External" Type="http://schemas.openxmlformats.org/officeDocument/2006/relationships/hyperlink"/><Relationship Id="rId2" Target="../media/image18.jpeg" Type="http://schemas.openxmlformats.org/officeDocument/2006/relationships/image"/><Relationship Id="rId1" Target="../slideLayouts/slideLayout2.xml" Type="http://schemas.openxmlformats.org/officeDocument/2006/relationships/slideLayout"/></Relationships>
</file>

<file path=ppt/slides/_rels/slide12.xml.rels><?xml version="1.0" encoding="UTF-8" standalone="yes"?><Relationships xmlns="http://schemas.openxmlformats.org/package/2006/relationships"><Relationship Id="rId5" Target="http://e360.yale.edu/features/unusual_number_of_grizzly_and__hybrid_bears_spotted_in_high_arctic,Ed" TargetMode="External" Type="http://schemas.openxmlformats.org/officeDocument/2006/relationships/hyperlink"/><Relationship Id="rId4" Target="http://e360.yale.edu/features/unusual_number_of_grizzly_and__hybrid_bears_spotted_in_high_arctic,Ed" TargetMode="External" Type="http://schemas.openxmlformats.org/officeDocument/2006/relationships/hyperlink"/><Relationship Id="rId3" Target="http://e360.yale.edu/features/unusual_number_of_grizzly_and__hybrid_bears_spotted_in_high_arctic,Ed" TargetMode="External" Type="http://schemas.openxmlformats.org/officeDocument/2006/relationships/hyperlink"/><Relationship Id="rId2" Target="../media/image19.jpeg" Type="http://schemas.openxmlformats.org/officeDocument/2006/relationships/image"/><Relationship Id="rId1" Target="../slideLayouts/slideLayout2.xml" Type="http://schemas.openxmlformats.org/officeDocument/2006/relationships/slideLayout"/></Relationships>
</file>

<file path=ppt/slides/_rels/slide13.xml.rels><?xml version="1.0" encoding="UTF-8" standalone="yes"?><Relationships xmlns="http://schemas.openxmlformats.org/package/2006/relationships"><Relationship Id="rId3" Target="../media/image22.jpeg" Type="http://schemas.openxmlformats.org/officeDocument/2006/relationships/image"/><Relationship Id="rId2" Target="../media/image21.jpeg" Type="http://schemas.openxmlformats.org/officeDocument/2006/relationships/image"/><Relationship Id="rId1" Target="../slideLayouts/slideLayout2.xml" Type="http://schemas.openxmlformats.org/officeDocument/2006/relationships/slideLayout"/></Relationships>
</file>

<file path=ppt/slides/_rels/slide14.xml.rels><?xml version="1.0" encoding="UTF-8" standalone="yes"?><Relationships xmlns="http://schemas.openxmlformats.org/package/2006/relationships"><Relationship Id="rId2" Target="../media/image23.jpeg" Type="http://schemas.openxmlformats.org/officeDocument/2006/relationships/image"/><Relationship Id="rId1" Target="../slideLayouts/slideLayout2.xml" Type="http://schemas.openxmlformats.org/officeDocument/2006/relationships/slideLayout"/></Relationships>
</file>

<file path=ppt/slides/_rels/slide15.xml.rels><?xml version="1.0" encoding="UTF-8" standalone="yes"?><Relationships xmlns="http://schemas.openxmlformats.org/package/2006/relationships"><Relationship Id="rId3" Target="../media/image25.jpeg" Type="http://schemas.openxmlformats.org/officeDocument/2006/relationships/image"/><Relationship Id="rId2" Target="../media/image24.jpeg" Type="http://schemas.openxmlformats.org/officeDocument/2006/relationships/image"/><Relationship Id="rId1" Target="../slideLayouts/slideLayout2.xml" Type="http://schemas.openxmlformats.org/officeDocument/2006/relationships/slideLayout"/></Relationships>
</file>

<file path=ppt/slides/_rels/slide16.xml.rels><?xml version="1.0" encoding="UTF-8" standalone="yes"?><Relationships xmlns="http://schemas.openxmlformats.org/package/2006/relationships"><Relationship Id="rId2" Target="../media/image26.jpeg" Type="http://schemas.openxmlformats.org/officeDocument/2006/relationships/image"/><Relationship Id="rId1" Target="../slideLayouts/slideLayout2.xml" Type="http://schemas.openxmlformats.org/officeDocument/2006/relationships/slideLayout"/></Relationships>
</file>

<file path=ppt/slides/_rels/slide17.xml.rels><?xml version="1.0" encoding="UTF-8" standalone="yes"?><Relationships xmlns="http://schemas.openxmlformats.org/package/2006/relationships"><Relationship Id="rId2" Target="../media/image27.jpeg" Type="http://schemas.openxmlformats.org/officeDocument/2006/relationships/image"/><Relationship Id="rId1" Target="../slideLayouts/slideLayout2.xml" Type="http://schemas.openxmlformats.org/officeDocument/2006/relationships/slideLayout"/></Relationships>
</file>

<file path=ppt/slides/_rels/slide18.xml.rels><?xml version="1.0" encoding="UTF-8" standalone="yes"?><Relationships xmlns="http://schemas.openxmlformats.org/package/2006/relationships"><Relationship Id="rId2" Target="../media/image28.png" Type="http://schemas.openxmlformats.org/officeDocument/2006/relationships/image"/><Relationship Id="rId1" Target="../slideLayouts/slideLayout2.xml" Type="http://schemas.openxmlformats.org/officeDocument/2006/relationships/slideLayout"/></Relationships>
</file>

<file path=ppt/slides/_rels/slide19.xml.rels><?xml version="1.0" encoding="UTF-8" standalone="yes"?><Relationships xmlns="http://schemas.openxmlformats.org/package/2006/relationships"><Relationship Id="rId4" Target="https://www.livescience.com/52680-the-role-of-animal-farts-in-global-warming-infographic.html" TargetMode="External" Type="http://schemas.openxmlformats.org/officeDocument/2006/relationships/hyperlink"/><Relationship Id="rId3" Target="../media/image30.jpeg" Type="http://schemas.openxmlformats.org/officeDocument/2006/relationships/image"/><Relationship Id="rId2" Target="../media/image29.jpeg" Type="http://schemas.openxmlformats.org/officeDocument/2006/relationships/image"/><Relationship Id="rId1" Target="../slideLayouts/slideLayout2.xml" Type="http://schemas.openxmlformats.org/officeDocument/2006/relationships/slideLayout"/></Relationships>
</file>

<file path=ppt/slides/_rels/slide2.xml.rels><?xml version="1.0" encoding="UTF-8" standalone="yes"?><Relationships xmlns="http://schemas.openxmlformats.org/package/2006/relationships"><Relationship Id="rId2" Target="../media/image6.gif" Type="http://schemas.openxmlformats.org/officeDocument/2006/relationships/image"/><Relationship Id="rId1" Target="../slideLayouts/slideLayout2.xml" Type="http://schemas.openxmlformats.org/officeDocument/2006/relationships/slideLayout"/></Relationships>
</file>

<file path=ppt/slides/_rels/slide20.xml.rels><?xml version="1.0" encoding="UTF-8" standalone="yes"?><Relationships xmlns="http://schemas.openxmlformats.org/package/2006/relationships"><Relationship Id="rId4" Target="../media/image32.jpeg" Type="http://schemas.openxmlformats.org/officeDocument/2006/relationships/image"/><Relationship Id="rId3" Target="https://www.fs.fed.us/rm/boise/research/techtrans/projects/scienceforkids/climatechange" TargetMode="External" Type="http://schemas.openxmlformats.org/officeDocument/2006/relationships/hyperlink"/><Relationship Id="rId2" Target="../media/image31.jpeg" Type="http://schemas.openxmlformats.org/officeDocument/2006/relationships/image"/><Relationship Id="rId1" Target="../slideLayouts/slideLayout2.xml" Type="http://schemas.openxmlformats.org/officeDocument/2006/relationships/slideLayout"/></Relationships>
</file>

<file path=ppt/slides/_rels/slide21.xml.rels><?xml version="1.0" encoding="UTF-8" standalone="yes"?><Relationships xmlns="http://schemas.openxmlformats.org/package/2006/relationships"><Relationship Id="rId6" Target="https://www.exposingtruth.com/less-12-many-forests-1950/" TargetMode="External" Type="http://schemas.openxmlformats.org/officeDocument/2006/relationships/hyperlink"/><Relationship Id="rId5" Target="../media/image33.jpeg" Type="http://schemas.openxmlformats.org/officeDocument/2006/relationships/image"/><Relationship Id="rId4" Target="http://www.drobnyreality.sk/index.php/effects-of-global-warming-essay" TargetMode="External" Type="http://schemas.openxmlformats.org/officeDocument/2006/relationships/hyperlink"/><Relationship Id="rId3" Target="https://www.google.ca/url?sa=i&amp;rct=j&amp;q=&amp;esrc=s&amp;source=images&amp;cd=&amp;ved=0ahUKEwig2K77sKHXAhVF2GMKHSLDCiQQjhwIBQ&amp;url=http://www.drobnyreality.sk/index.php/effects-of-global-warming-essay&amp;psig=AOvVaw2r_hjcVg-Jp1IHAz8tG6_g&amp;ust=1509762860217946" TargetMode="External" Type="http://schemas.openxmlformats.org/officeDocument/2006/relationships/hyperlink"/><Relationship Id="rId2" Target="https://www.google.ca/url?sa=i&amp;rct=j&amp;q=&amp;esrc=s&amp;source=images&amp;cd=&amp;ved=0ahUKEwig2K77sKHXAhVF2GMKHSLDCiQQjhwIBQ&amp;url=http://www.drobnyreality.sk/index.php/effects-of-global-warming-essay&amp;psig=AOvVaw2r_hjcVg-Jp1IHAz8tG6_g&amp;ust=1509762860217946" TargetMode="External" Type="http://schemas.openxmlformats.org/officeDocument/2006/relationships/hyperlink"/><Relationship Id="rId1" Target="../slideLayouts/slideLayout2.xml" Type="http://schemas.openxmlformats.org/officeDocument/2006/relationships/slideLayout"/></Relationships>
</file>

<file path=ppt/slides/_rels/slide22.xml.rels><?xml version="1.0" encoding="UTF-8" standalone="yes"?><Relationships xmlns="http://schemas.openxmlformats.org/package/2006/relationships"><Relationship Id="rId2" Target="../media/image34.jpeg" Type="http://schemas.openxmlformats.org/officeDocument/2006/relationships/image"/><Relationship Id="rId1" Target="../slideLayouts/slideLayout2.xml" Type="http://schemas.openxmlformats.org/officeDocument/2006/relationships/slideLayout"/></Relationships>
</file>

<file path=ppt/slides/_rels/slide23.xml.rels><?xml version="1.0" encoding="UTF-8" standalone="yes"?><Relationships xmlns="http://schemas.openxmlformats.org/package/2006/relationships"><Relationship Id="rId4" Target="../media/image37.jpeg" Type="http://schemas.openxmlformats.org/officeDocument/2006/relationships/image"/><Relationship Id="rId3" Target="../media/image36.png" Type="http://schemas.openxmlformats.org/officeDocument/2006/relationships/image"/><Relationship Id="rId2" Target="../media/image35.jpeg" Type="http://schemas.openxmlformats.org/officeDocument/2006/relationships/image"/><Relationship Id="rId1" Target="../slideLayouts/slideLayout2.xml" Type="http://schemas.openxmlformats.org/officeDocument/2006/relationships/slideLayout"/></Relationships>
</file>

<file path=ppt/slides/_rels/slide24.xml.rels><?xml version="1.0" encoding="UTF-8" standalone="yes"?><Relationships xmlns="http://schemas.openxmlformats.org/package/2006/relationships"><Relationship Id="rId3" Target="https://www.canada.ca/content/canadasite/en/environment-climate-change/services/climate-c" TargetMode="External" Type="http://schemas.openxmlformats.org/officeDocument/2006/relationships/hyperlink"/><Relationship Id="rId2" Target="../media/image38.jpeg" Type="http://schemas.openxmlformats.org/officeDocument/2006/relationships/image"/><Relationship Id="rId1" Target="../slideLayouts/slideLayout2.xml" Type="http://schemas.openxmlformats.org/officeDocument/2006/relationships/slideLayout"/></Relationships>
</file>

<file path=ppt/slides/_rels/slide25.xml.rels><?xml version="1.0" encoding="UTF-8" standalone="yes"?><Relationships xmlns="http://schemas.openxmlformats.org/package/2006/relationships"><Relationship Id="rId3" Target="../media/image40.jpeg" Type="http://schemas.openxmlformats.org/officeDocument/2006/relationships/image"/><Relationship Id="rId2" Target="../media/image39.jpeg" Type="http://schemas.openxmlformats.org/officeDocument/2006/relationships/image"/><Relationship Id="rId1" Target="../slideLayouts/slideLayout2.xml" Type="http://schemas.openxmlformats.org/officeDocument/2006/relationships/slideLayout"/></Relationships>
</file>

<file path=ppt/slides/_rels/slide26.xml.rels><?xml version="1.0" encoding="UTF-8" standalone="yes"?><Relationships xmlns="http://schemas.openxmlformats.org/package/2006/relationships"><Relationship Id="rId2" Target="../media/image41.jpeg" Type="http://schemas.openxmlformats.org/officeDocument/2006/relationships/image"/><Relationship Id="rId1" Target="../slideLayouts/slideLayout2.xml" Type="http://schemas.openxmlformats.org/officeDocument/2006/relationships/slideLayout"/></Relationships>
</file>

<file path=ppt/slides/_rels/slide27.xml.rels><?xml version="1.0" encoding="UTF-8" standalone="yes"?><Relationships xmlns="http://schemas.openxmlformats.org/package/2006/relationships"><Relationship Id="rId3" Target="../media/image43.png" Type="http://schemas.openxmlformats.org/officeDocument/2006/relationships/image"/><Relationship Id="rId2" Target="../media/image42.png" Type="http://schemas.openxmlformats.org/officeDocument/2006/relationships/image"/><Relationship Id="rId1" Target="../slideLayouts/slideLayout2.xml" Type="http://schemas.openxmlformats.org/officeDocument/2006/relationships/slideLayout"/></Relationships>
</file>

<file path=ppt/slides/_rels/slide28.xml.rels><?xml version="1.0" encoding="UTF-8" standalone="yes"?><Relationships xmlns="http://schemas.openxmlformats.org/package/2006/relationships"><Relationship Id="rId6" Target="http://cargocollective.com/Anyafromsiberia/Vegan-infographic" TargetMode="External" Type="http://schemas.openxmlformats.org/officeDocument/2006/relationships/hyperlink"/><Relationship Id="rId5" Target="https://t.co/CEuUUwcrn5" TargetMode="External" Type="http://schemas.openxmlformats.org/officeDocument/2006/relationships/hyperlink"/><Relationship Id="rId4" Target="../media/image46.jpeg" Type="http://schemas.openxmlformats.org/officeDocument/2006/relationships/image"/><Relationship Id="rId3" Target="../media/image45.jpeg" Type="http://schemas.openxmlformats.org/officeDocument/2006/relationships/image"/><Relationship Id="rId2" Target="../media/image44.jpeg" Type="http://schemas.openxmlformats.org/officeDocument/2006/relationships/image"/><Relationship Id="rId1" Target="../slideLayouts/slideLayout2.xml" Type="http://schemas.openxmlformats.org/officeDocument/2006/relationships/slideLayout"/></Relationships>
</file>

<file path=ppt/slides/_rels/slide29.xml.rels><?xml version="1.0" encoding="UTF-8" standalone="yes"?><Relationships xmlns="http://schemas.openxmlformats.org/package/2006/relationships"><Relationship Id="rId3" Target="../media/image46.jpeg" Type="http://schemas.openxmlformats.org/officeDocument/2006/relationships/image"/><Relationship Id="rId2" Target="../media/image47.png" Type="http://schemas.openxmlformats.org/officeDocument/2006/relationships/image"/><Relationship Id="rId1" Target="../slideLayouts/slideLayout2.xml" Type="http://schemas.openxmlformats.org/officeDocument/2006/relationships/slideLayout"/></Relationships>
</file>

<file path=ppt/slides/_rels/slide3.xml.rels><?xml version="1.0" encoding="UTF-8" standalone="yes"?><Relationships xmlns="http://schemas.openxmlformats.org/package/2006/relationships"><Relationship Id="rId2" Target="../media/image9.png" Type="http://schemas.openxmlformats.org/officeDocument/2006/relationships/image"/><Relationship Id="rId1" Target="../slideLayouts/slideLayout2.xml" Type="http://schemas.openxmlformats.org/officeDocument/2006/relationships/slideLayout"/></Relationships>
</file>

<file path=ppt/slides/_rels/slide30.xml.rels><?xml version="1.0" encoding="UTF-8" standalone="yes"?><Relationships xmlns="http://schemas.openxmlformats.org/package/2006/relationships"><Relationship Id="rId4" Target="../media/image49.jpeg" Type="http://schemas.openxmlformats.org/officeDocument/2006/relationships/image"/><Relationship Id="rId3" Target="http://cait.wri.org/wri" TargetMode="External" Type="http://schemas.openxmlformats.org/officeDocument/2006/relationships/hyperlink"/><Relationship Id="rId2" Target="../media/image48.png" Type="http://schemas.openxmlformats.org/officeDocument/2006/relationships/image"/><Relationship Id="rId1" Target="../slideLayouts/slideLayout2.xml" Type="http://schemas.openxmlformats.org/officeDocument/2006/relationships/slideLayout"/></Relationships>
</file>

<file path=ppt/slides/_rels/slide31.xml.rels><?xml version="1.0" encoding="UTF-8" standalone="yes"?><Relationships xmlns="http://schemas.openxmlformats.org/package/2006/relationships"><Relationship Id="rId7" Target="http://www.warriorslave.com/wp-content/uploads/2016/06/screen-shot-2015-08-12-at-8-19-14-pm.png" TargetMode="External" Type="http://schemas.openxmlformats.org/officeDocument/2006/relationships/hyperlink"/><Relationship Id="rId6" Target="http://waterfootprint.org/en/water-footprint/what-is-water-footprint/" TargetMode="External" Type="http://schemas.openxmlformats.org/officeDocument/2006/relationships/hyperlink"/><Relationship Id="rId5" Target="http://www.cowspiracy.com/facts/" TargetMode="External" Type="http://schemas.openxmlformats.org/officeDocument/2006/relationships/hyperlink"/><Relationship Id="rId4" Target="http://www2.worldwater.org/data20082009/Table19.pdf" TargetMode="External" Type="http://schemas.openxmlformats.org/officeDocument/2006/relationships/hyperlink"/><Relationship Id="rId3" Target="https://www.epa.gov/sites/production/files/documents/HFStudyPlanDraft_SAB_020711.pdf" TargetMode="External" Type="http://schemas.openxmlformats.org/officeDocument/2006/relationships/hyperlink"/><Relationship Id="rId2" Target="http://www.cowspiracy.com/facts/" TargetMode="External" Type="http://schemas.openxmlformats.org/officeDocument/2006/relationships/hyperlink"/><Relationship Id="rId1" Target="../slideLayouts/slideLayout2.xml" Type="http://schemas.openxmlformats.org/officeDocument/2006/relationships/slideLayout"/></Relationships>
</file>

<file path=ppt/slides/_rels/slide32.xml.rels><?xml version="1.0" encoding="UTF-8" standalone="yes"?><Relationships xmlns="http://schemas.openxmlformats.org/package/2006/relationships"><Relationship Id="rId4" Target="http://www.cowspiracy.com/facts/" TargetMode="External" Type="http://schemas.openxmlformats.org/officeDocument/2006/relationships/hyperlink"/><Relationship Id="rId3" Target="http://veganpublishers.com/wp-content/uploads/2015/07/daily-water-footprint-300x300.jpg" TargetMode="External" Type="http://schemas.openxmlformats.org/officeDocument/2006/relationships/hyperlink"/><Relationship Id="rId2" Target="http://www.earthsave.org/pdf/ofof2006.pdf" TargetMode="External" Type="http://schemas.openxmlformats.org/officeDocument/2006/relationships/hyperlink"/><Relationship Id="rId1" Target="../slideLayouts/slideLayout2.xml" Type="http://schemas.openxmlformats.org/officeDocument/2006/relationships/slideLayout"/></Relationships>
</file>

<file path=ppt/slides/_rels/slide33.xml.rels><?xml version="1.0" encoding="UTF-8" standalone="yes"?><Relationships xmlns="http://schemas.openxmlformats.org/package/2006/relationships"><Relationship Id="rId2" Target="../media/image50.jpeg" Type="http://schemas.openxmlformats.org/officeDocument/2006/relationships/image"/><Relationship Id="rId1" Target="../slideLayouts/slideLayout2.xml" Type="http://schemas.openxmlformats.org/officeDocument/2006/relationships/slideLayout"/></Relationships>
</file>

<file path=ppt/slides/_rels/slide34.xml.rels><?xml version="1.0" encoding="UTF-8" standalone="yes"?><Relationships xmlns="http://schemas.openxmlformats.org/package/2006/relationships"><Relationship Id="rId6" Target="http://www.wri.org/blog/2014/05/everything-you-need-know-about-agricultural-emissions" TargetMode="External" Type="http://schemas.openxmlformats.org/officeDocument/2006/relationships/hyperlink"/><Relationship Id="rId5" Target="https://farmingfirst.org/sdg-toolkit" TargetMode="External" Type="http://schemas.openxmlformats.org/officeDocument/2006/relationships/hyperlink"/><Relationship Id="rId4" Target="../media/image53.jpeg" Type="http://schemas.openxmlformats.org/officeDocument/2006/relationships/image"/><Relationship Id="rId3" Target="../media/image52.png" Type="http://schemas.openxmlformats.org/officeDocument/2006/relationships/image"/><Relationship Id="rId2" Target="../media/image51.jpeg" Type="http://schemas.openxmlformats.org/officeDocument/2006/relationships/image"/><Relationship Id="rId1" Target="../slideLayouts/slideLayout2.xml" Type="http://schemas.openxmlformats.org/officeDocument/2006/relationships/slideLayout"/></Relationships>
</file>

<file path=ppt/slides/_rels/slide35.xml.rels><?xml version="1.0" encoding="UTF-8" standalone="yes"?><Relationships xmlns="http://schemas.openxmlformats.org/package/2006/relationships"><Relationship Id="rId3" Target="../media/image55.jpeg" Type="http://schemas.openxmlformats.org/officeDocument/2006/relationships/image"/><Relationship Id="rId2" Target="../media/image54.jpeg" Type="http://schemas.openxmlformats.org/officeDocument/2006/relationships/image"/><Relationship Id="rId1" Target="../slideLayouts/slideLayout2.xml" Type="http://schemas.openxmlformats.org/officeDocument/2006/relationships/slideLayout"/></Relationships>
</file>

<file path=ppt/slides/_rels/slide36.xml.rels><?xml version="1.0" encoding="UTF-8" standalone="yes"?><Relationships xmlns="http://schemas.openxmlformats.org/package/2006/relationships"><Relationship Id="rId5" Target="../media/image59.jpeg" Type="http://schemas.openxmlformats.org/officeDocument/2006/relationships/image"/><Relationship Id="rId4" Target="../media/image58.jpeg" Type="http://schemas.openxmlformats.org/officeDocument/2006/relationships/image"/><Relationship Id="rId3" Target="../media/image57.jpeg" Type="http://schemas.openxmlformats.org/officeDocument/2006/relationships/image"/><Relationship Id="rId2" Target="../media/image56.jpeg" Type="http://schemas.openxmlformats.org/officeDocument/2006/relationships/image"/><Relationship Id="rId1" Target="../slideLayouts/slideLayout2.xml" Type="http://schemas.openxmlformats.org/officeDocument/2006/relationships/slideLayout"/></Relationships>
</file>

<file path=ppt/slides/_rels/slide37.xml.rels><?xml version="1.0" encoding="UTF-8" standalone="yes"?><Relationships xmlns="http://schemas.openxmlformats.org/package/2006/relationships"><Relationship Id="rId2" Target="../media/image60.png" Type="http://schemas.openxmlformats.org/officeDocument/2006/relationships/image"/><Relationship Id="rId1" Target="../slideLayouts/slideLayout2.xml" Type="http://schemas.openxmlformats.org/officeDocument/2006/relationships/slideLayout"/></Relationships>
</file>

<file path=ppt/slides/_rels/slide38.xml.rels><?xml version="1.0" encoding="UTF-8" standalone="yes"?><Relationships xmlns="http://schemas.openxmlformats.org/package/2006/relationships"><Relationship Id="rId2" Target="../media/image61.png" Type="http://schemas.openxmlformats.org/officeDocument/2006/relationships/image"/><Relationship Id="rId1" Target="../slideLayouts/slideLayout2.xml" Type="http://schemas.openxmlformats.org/officeDocument/2006/relationships/slideLayout"/></Relationships>
</file>

<file path=ppt/slides/_rels/slide39.xml.rels><?xml version="1.0" encoding="UTF-8" standalone="yes"?><Relationships xmlns="http://schemas.openxmlformats.org/package/2006/relationships"><Relationship Id="rId4" Target="../media/image64.jpeg" Type="http://schemas.openxmlformats.org/officeDocument/2006/relationships/image"/><Relationship Id="rId3" Target="../media/image63.jpeg" Type="http://schemas.openxmlformats.org/officeDocument/2006/relationships/image"/><Relationship Id="rId2" Target="../media/image62.png" Type="http://schemas.openxmlformats.org/officeDocument/2006/relationships/image"/><Relationship Id="rId1" Target="../slideLayouts/slideLayout2.xml" Type="http://schemas.openxmlformats.org/officeDocument/2006/relationships/slideLayout"/></Relationships>
</file>

<file path=ppt/slides/_rels/slide4.xml.rels><?xml version="1.0" encoding="UTF-8" standalone="yes"?><Relationships xmlns="http://schemas.openxmlformats.org/package/2006/relationships"><Relationship Id="rId2" Target="../media/image7.jpeg" Type="http://schemas.openxmlformats.org/officeDocument/2006/relationships/image"/><Relationship Id="rId1" Target="../slideLayouts/slideLayout2.xml" Type="http://schemas.openxmlformats.org/officeDocument/2006/relationships/slideLayout"/></Relationships>
</file>

<file path=ppt/slides/_rels/slide40.xml.rels><?xml version="1.0" encoding="UTF-8" standalone="yes"?><Relationships xmlns="http://schemas.openxmlformats.org/package/2006/relationships"><Relationship Id="rId5" Target="../media/image68.png" Type="http://schemas.openxmlformats.org/officeDocument/2006/relationships/image"/><Relationship Id="rId4" Target="../media/image67.jpeg" Type="http://schemas.openxmlformats.org/officeDocument/2006/relationships/image"/><Relationship Id="rId3" Target="../media/image66.png" Type="http://schemas.openxmlformats.org/officeDocument/2006/relationships/image"/><Relationship Id="rId2" Target="../media/image65.jpeg" Type="http://schemas.openxmlformats.org/officeDocument/2006/relationships/image"/><Relationship Id="rId1" Target="../slideLayouts/slideLayout2.xml" Type="http://schemas.openxmlformats.org/officeDocument/2006/relationships/slideLayout"/></Relationships>
</file>

<file path=ppt/slides/_rels/slide41.xml.rels><?xml version="1.0" encoding="UTF-8" standalone="yes"?><Relationships xmlns="http://schemas.openxmlformats.org/package/2006/relationships"><Relationship Id="rId4" Target="http://www.wri.org/publication/creating-sustainable-food-future-installment-two" TargetMode="External" Type="http://schemas.openxmlformats.org/officeDocument/2006/relationships/hyperlink"/><Relationship Id="rId3" Target="https://www.ipcc.ch/report/ar5/wg3/" TargetMode="External" Type="http://schemas.openxmlformats.org/officeDocument/2006/relationships/hyperlink"/><Relationship Id="rId2" Target="http://www.wri.org/blog/2013/10/farmer-innovation-improving-africa%E2%80%99s-food-security-through-land-and-water-management" TargetMode="External" Type="http://schemas.openxmlformats.org/officeDocument/2006/relationships/hyperlink"/><Relationship Id="rId1" Target="../slideLayouts/slideLayout2.xml" Type="http://schemas.openxmlformats.org/officeDocument/2006/relationships/slideLayout"/></Relationships>
</file>

<file path=ppt/slides/_rels/slide42.xml.rels><?xml version="1.0" encoding="UTF-8" standalone="yes"?><Relationships xmlns="http://schemas.openxmlformats.org/package/2006/relationships"><Relationship Id="rId2" Target="../media/image69.jpeg" Type="http://schemas.openxmlformats.org/officeDocument/2006/relationships/image"/><Relationship Id="rId1" Target="../slideLayouts/slideLayout2.xml" Type="http://schemas.openxmlformats.org/officeDocument/2006/relationships/slideLayout"/></Relationships>
</file>

<file path=ppt/slides/_rels/slide43.xml.rels><?xml version="1.0" encoding="UTF-8" standalone="yes"?><Relationships xmlns="http://schemas.openxmlformats.org/package/2006/relationships"><Relationship Id="rId6" Target="https://www.nationalgeographic.com/animals/mammals/p/polar-bear/" TargetMode="External" Type="http://schemas.openxmlformats.org/officeDocument/2006/relationships/hyperlink"/><Relationship Id="rId5" Target="https://www.youtube.com/watch?time_continue=13&amp;v=oJAbATJCugs" TargetMode="External" Type="http://schemas.openxmlformats.org/officeDocument/2006/relationships/hyperlink"/><Relationship Id="rId4" Target="https://www.youtube.com/watch?v=pIxRVfCpA64" TargetMode="External" Type="http://schemas.openxmlformats.org/officeDocument/2006/relationships/hyperlink"/><Relationship Id="rId3" Target="https://www.youtube.com/watch?v=3BkLPK9q6f4" TargetMode="External" Type="http://schemas.openxmlformats.org/officeDocument/2006/relationships/hyperlink"/><Relationship Id="rId2" Target="https://www.youtube.com/watch?v=7IQBn-Sg-gc" TargetMode="External" Type="http://schemas.openxmlformats.org/officeDocument/2006/relationships/hyperlink"/><Relationship Id="rId1" Target="../slideLayouts/slideLayout2.xml" Type="http://schemas.openxmlformats.org/officeDocument/2006/relationships/slideLayout"/></Relationships>
</file>

<file path=ppt/slides/_rels/slide44.xml.rels><?xml version="1.0" encoding="UTF-8" standalone="yes"?><Relationships xmlns="http://schemas.openxmlformats.org/package/2006/relationships"><Relationship Id="rId3" Target="../media/image71.jpeg" Type="http://schemas.openxmlformats.org/officeDocument/2006/relationships/image"/><Relationship Id="rId2" Target="../media/image70.jpeg" Type="http://schemas.openxmlformats.org/officeDocument/2006/relationships/image"/><Relationship Id="rId1" Target="../slideLayouts/slideLayout2.xml" Type="http://schemas.openxmlformats.org/officeDocument/2006/relationships/slideLayout"/></Relationships>
</file>

<file path=ppt/slides/_rels/slide5.xml.rels><?xml version="1.0" encoding="UTF-8" standalone="yes"?><Relationships xmlns="http://schemas.openxmlformats.org/package/2006/relationships"><Relationship Id="rId2" Target="../media/image8.png" Type="http://schemas.openxmlformats.org/officeDocument/2006/relationships/image"/><Relationship Id="rId1" Target="../slideLayouts/slideLayout2.xml" Type="http://schemas.openxmlformats.org/officeDocument/2006/relationships/slideLayout"/></Relationships>
</file>

<file path=ppt/slides/_rels/slide6.xml.rels><?xml version="1.0" encoding="UTF-8" standalone="yes"?><Relationships xmlns="http://schemas.openxmlformats.org/package/2006/relationships"><Relationship Id="rId2" Target="../media/image10.png" Type="http://schemas.openxmlformats.org/officeDocument/2006/relationships/image"/><Relationship Id="rId1" Target="../slideLayouts/slideLayout2.xml" Type="http://schemas.openxmlformats.org/officeDocument/2006/relationships/slideLayout"/></Relationships>
</file>

<file path=ppt/slides/_rels/slide7.xml.rels><?xml version="1.0" encoding="UTF-8" standalone="yes"?><Relationships xmlns="http://schemas.openxmlformats.org/package/2006/relationships"><Relationship Id="rId5" Target="http://www.arcticbiodiversity.is/" TargetMode="External" Type="http://schemas.openxmlformats.org/officeDocument/2006/relationships/hyperlink"/><Relationship Id="rId4" Target="http://www.arcticbiodiversity.is/" TargetMode="External" Type="http://schemas.openxmlformats.org/officeDocument/2006/relationships/hyperlink"/><Relationship Id="rId3" Target="http://www.arcticbiodiversity.is/" TargetMode="External" Type="http://schemas.openxmlformats.org/officeDocument/2006/relationships/hyperlink"/><Relationship Id="rId2" Target="../media/image11.jpeg" Type="http://schemas.openxmlformats.org/officeDocument/2006/relationships/image"/><Relationship Id="rId1" Target="../slideLayouts/slideLayout2.xml" Type="http://schemas.openxmlformats.org/officeDocument/2006/relationships/slideLayout"/></Relationships>
</file>

<file path=ppt/slides/_rels/slide8.xml.rels><?xml version="1.0" encoding="UTF-8" standalone="yes"?><Relationships xmlns="http://schemas.openxmlformats.org/package/2006/relationships"><Relationship Id="rId3" Target="../media/image16.jpeg" Type="http://schemas.openxmlformats.org/officeDocument/2006/relationships/image"/><Relationship Id="rId2" Target="../media/image15.jpeg" Type="http://schemas.openxmlformats.org/officeDocument/2006/relationships/image"/><Relationship Id="rId1" Target="../slideLayouts/slideLayout2.xml" Type="http://schemas.openxmlformats.org/officeDocument/2006/relationships/slideLayout"/></Relationships>
</file>

<file path=ppt/slides/_rels/slide9.xml.rels><?xml version="1.0" encoding="UTF-8" standalone="yes"?><Relationships xmlns="http://schemas.openxmlformats.org/package/2006/relationships"><Relationship Id="rId2" Target="../media/image17.jpeg" Type="http://schemas.openxmlformats.org/officeDocument/2006/relationships/image"/><Relationship Id="rId1" Target="../slideLayouts/slideLayout2.xml" Type="http://schemas.openxmlformats.org/officeDocument/2006/relationships/slideLayout"/></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33ECD-CAA4-44AF-941B-7654B1BAFDD4}"/>
              </a:ext>
            </a:extLst>
          </p:cNvPr>
          <p:cNvSpPr>
            <a:spLocks noGrp="1"/>
          </p:cNvSpPr>
          <p:nvPr>
            <p:ph type="title"/>
          </p:nvPr>
        </p:nvSpPr>
        <p:spPr/>
        <p:txBody>
          <a:bodyPr numCol="1">
            <a:normAutofit/>
          </a:bodyPr>
          <a:lstStyle/>
          <a:p>
            <a:pPr algn="ctr"/>
            <a:r>
              <a:rPr b="1" dirty="0" lang="en-US" sz="4000">
                <a:latin typeface="+mn-lt"/>
              </a:rPr>
              <a:t>Part I</a:t>
            </a:r>
          </a:p>
        </p:txBody>
      </p:sp>
      <p:sp>
        <p:nvSpPr>
          <p:cNvPr id="3" name="Content Placeholder 2">
            <a:extLst>
              <a:ext uri="{FF2B5EF4-FFF2-40B4-BE49-F238E27FC236}">
                <a16:creationId xmlns:a16="http://schemas.microsoft.com/office/drawing/2014/main" id="{C72367C9-C81C-4DB2-974E-A33FFEE0A756}"/>
              </a:ext>
            </a:extLst>
          </p:cNvPr>
          <p:cNvSpPr>
            <a:spLocks noGrp="1"/>
          </p:cNvSpPr>
          <p:nvPr>
            <p:ph idx="1"/>
          </p:nvPr>
        </p:nvSpPr>
        <p:spPr/>
        <p:txBody>
          <a:bodyPr numCol="1">
            <a:normAutofit/>
          </a:bodyPr>
          <a:lstStyle/>
          <a:p>
            <a:pPr algn="ctr" indent="0" marL="0">
              <a:buNone/>
            </a:pPr>
            <a:r>
              <a:rPr b="1" dirty="0" lang="en-US" sz="4000"/>
              <a:t>The Arctic, Polar bears and how </a:t>
            </a:r>
          </a:p>
          <a:p>
            <a:pPr algn="ctr" indent="0" marL="0">
              <a:buNone/>
            </a:pPr>
            <a:r>
              <a:rPr b="1" dirty="0" lang="en-US" sz="4000"/>
              <a:t> global warming is affecting them</a:t>
            </a:r>
          </a:p>
        </p:txBody>
      </p:sp>
      <p:pic>
        <p:nvPicPr>
          <p:cNvPr id="4" name="Picture 3">
            <a:extLst>
              <a:ext uri="{FF2B5EF4-FFF2-40B4-BE49-F238E27FC236}">
                <a16:creationId xmlns:a16="http://schemas.microsoft.com/office/drawing/2014/main" id="{E13B50EE-3ABA-485D-B487-CB57318563E0}"/>
              </a:ext>
            </a:extLst>
          </p:cNvPr>
          <p:cNvPicPr>
            <a:picLocks noChangeAspect="1"/>
          </p:cNvPicPr>
          <p:nvPr/>
        </p:nvPicPr>
        <p:blipFill>
          <a:blip r:embed="rId3"/>
          <a:stretch>
            <a:fillRect/>
          </a:stretch>
        </p:blipFill>
        <p:spPr>
          <a:xfrm>
            <a:off x="5004746" y="3165711"/>
            <a:ext cx="2182507" cy="3116998"/>
          </a:xfrm>
          <a:prstGeom prst="rect">
            <a:avLst/>
          </a:prstGeom>
        </p:spPr>
      </p:pic>
      <p:sp>
        <p:nvSpPr>
          <p:cNvPr id="6" name="TextBox 5">
            <a:extLst>
              <a:ext uri="{FF2B5EF4-FFF2-40B4-BE49-F238E27FC236}">
                <a16:creationId xmlns:a16="http://schemas.microsoft.com/office/drawing/2014/main" id="{994ADDC6-0630-479B-B90E-456ED9D9572C}"/>
              </a:ext>
            </a:extLst>
          </p:cNvPr>
          <p:cNvSpPr txBox="1"/>
          <p:nvPr/>
        </p:nvSpPr>
        <p:spPr>
          <a:xfrm>
            <a:off x="5581934" y="3265114"/>
            <a:ext cx="1369326" cy="646331"/>
          </a:xfrm>
          <a:prstGeom prst="rect">
            <a:avLst/>
          </a:prstGeom>
          <a:noFill/>
        </p:spPr>
        <p:txBody>
          <a:bodyPr numCol="1" rtlCol="0" wrap="square">
            <a:spAutoFit/>
          </a:bodyPr>
          <a:lstStyle/>
          <a:p>
            <a:pPr algn="l"/>
            <a:r>
              <a:rPr b="1" dirty="0" lang="en-US"/>
              <a:t>WAKE UP HUMANS!</a:t>
            </a:r>
          </a:p>
        </p:txBody>
      </p:sp>
      <p:pic>
        <p:nvPicPr>
          <p:cNvPr id="7" name="Picture 6">
            <a:extLst>
              <a:ext uri="{FF2B5EF4-FFF2-40B4-BE49-F238E27FC236}">
                <a16:creationId xmlns:a16="http://schemas.microsoft.com/office/drawing/2014/main" id="{5185E817-2A9E-48DA-802F-1FA539229506}"/>
              </a:ext>
            </a:extLst>
          </p:cNvPr>
          <p:cNvPicPr>
            <a:picLocks noChangeAspect="1"/>
          </p:cNvPicPr>
          <p:nvPr/>
        </p:nvPicPr>
        <p:blipFill>
          <a:blip r:embed="rId4"/>
          <a:stretch>
            <a:fillRect/>
          </a:stretch>
        </p:blipFill>
        <p:spPr>
          <a:xfrm>
            <a:off x="7210568" y="3165711"/>
            <a:ext cx="2519729" cy="3116998"/>
          </a:xfrm>
          <a:prstGeom prst="rect">
            <a:avLst/>
          </a:prstGeom>
        </p:spPr>
      </p:pic>
      <p:pic>
        <p:nvPicPr>
          <p:cNvPr id="5" name="Picture 4">
            <a:extLst>
              <a:ext uri="{FF2B5EF4-FFF2-40B4-BE49-F238E27FC236}">
                <a16:creationId xmlns:a16="http://schemas.microsoft.com/office/drawing/2014/main" id="{54E804A0-22C1-4639-A234-B4B5EF3A72D5}"/>
              </a:ext>
            </a:extLst>
          </p:cNvPr>
          <p:cNvPicPr>
            <a:picLocks noChangeAspect="1"/>
          </p:cNvPicPr>
          <p:nvPr/>
        </p:nvPicPr>
        <p:blipFill>
          <a:blip r:embed="rId5"/>
          <a:stretch>
            <a:fillRect/>
          </a:stretch>
        </p:blipFill>
        <p:spPr>
          <a:xfrm>
            <a:off x="2723288" y="3194900"/>
            <a:ext cx="2250666" cy="3116905"/>
          </a:xfrm>
          <a:prstGeom prst="rect">
            <a:avLst/>
          </a:prstGeom>
        </p:spPr>
      </p:pic>
    </p:spTree>
    <p:extLst>
      <p:ext uri="{BB962C8B-B14F-4D97-AF65-F5344CB8AC3E}">
        <p14:creationId xmlns:p14="http://schemas.microsoft.com/office/powerpoint/2010/main" val="1052422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9E025C-25C5-460A-B4BB-4C524ADAC37A}"/>
              </a:ext>
            </a:extLst>
          </p:cNvPr>
          <p:cNvSpPr>
            <a:spLocks noGrp="1"/>
          </p:cNvSpPr>
          <p:nvPr>
            <p:ph idx="1"/>
          </p:nvPr>
        </p:nvSpPr>
        <p:spPr>
          <a:xfrm>
            <a:off x="838200" y="497575"/>
            <a:ext cx="10515600" cy="5679388"/>
          </a:xfrm>
        </p:spPr>
        <p:txBody>
          <a:bodyPr numCol="1">
            <a:normAutofit lnSpcReduction="10000"/>
          </a:bodyPr>
          <a:lstStyle/>
          <a:p>
            <a:pPr algn="just"/>
            <a:r>
              <a:rPr dirty="0" err="1" lang="en-US" sz="2000"/>
              <a:t>Th</a:t>
            </a:r>
            <a:r>
              <a:rPr altLang="en-CA" dirty="0" lang="en-CA" sz="2000"/>
              <a:t>e effects of climate change are most profound in the southern part of the polar bear's range, and this is indeed where significant degradation of local populations has been observe</a:t>
            </a:r>
            <a:r>
              <a:rPr dirty="0" lang="en-US" sz="2000"/>
              <a:t>d.</a:t>
            </a:r>
          </a:p>
          <a:p>
            <a:pPr algn="just"/>
            <a:endParaRPr baseline="30000" dirty="0" lang="en-US" sz="2000"/>
          </a:p>
          <a:p>
            <a:pPr algn="just"/>
            <a:r>
              <a:rPr altLang="en-CA" dirty="0" lang="en-CA" sz="2000"/>
              <a:t>The Western Hudson Bay subpopulation, in a southern part of the range, also happens to be one of the best-studied polar bear subpopulations. This subpopulation feeds heavily on ringed seals in late spring, when newly weaned and easily hunted seal pups are abundant.</a:t>
            </a:r>
            <a:endParaRPr dirty="0" lang="en-US" sz="2000"/>
          </a:p>
          <a:p>
            <a:pPr algn="just"/>
            <a:endParaRPr dirty="0" lang="en-US" sz="2000"/>
          </a:p>
          <a:p>
            <a:pPr algn="just"/>
            <a:r>
              <a:rPr altLang="en-CA" dirty="0" lang="en-CA" sz="2000"/>
              <a:t> The late spring hunting season ends for polar bears when the ice begins to melt and break up, and they fast or eat little during the summer until the sea freezes again.</a:t>
            </a:r>
            <a:endParaRPr dirty="0" lang="en-US" sz="2000"/>
          </a:p>
          <a:p>
            <a:pPr algn="just"/>
            <a:endParaRPr dirty="0" lang="en-US" sz="2000"/>
          </a:p>
          <a:p>
            <a:pPr algn="just"/>
            <a:r>
              <a:rPr altLang="en-CA" dirty="0" lang="en-CA" sz="2000"/>
              <a:t>This loss of sea ice causes impacts across the Arctic environment, particularly to the marine associated organisms. A typical change seen across all areas of the Arctic is the late freezing and early breakup of the annual first year ice. This increases the occurrence of thin ice and changes the location of the ice edges, which can seriously disrupt the hunting and feeding capabilities of many species.</a:t>
            </a:r>
          </a:p>
          <a:p>
            <a:endParaRPr dirty="0" lang="en-US" sz="2000"/>
          </a:p>
          <a:p>
            <a:endParaRPr dirty="0" lang="en-US" sz="2000"/>
          </a:p>
          <a:p>
            <a:pPr indent="0" marL="0">
              <a:buNone/>
            </a:pPr>
            <a:r>
              <a:rPr dirty="0" lang="en-US" sz="2000"/>
              <a:t>                                </a:t>
            </a:r>
            <a:r>
              <a:rPr b="1" dirty="0" lang="en-US" sz="2000"/>
              <a:t>But there are also other problems…</a:t>
            </a:r>
            <a:endParaRPr altLang="en-CA" b="1" dirty="0" lang="en-CA" sz="2000"/>
          </a:p>
          <a:p>
            <a:pPr indent="0" marL="0">
              <a:buNone/>
            </a:pPr>
            <a:endParaRPr dirty="0" lang="en-US"/>
          </a:p>
        </p:txBody>
      </p:sp>
      <p:pic>
        <p:nvPicPr>
          <p:cNvPr id="6" name="Picture 5">
            <a:extLst>
              <a:ext uri="{FF2B5EF4-FFF2-40B4-BE49-F238E27FC236}">
                <a16:creationId xmlns:a16="http://schemas.microsoft.com/office/drawing/2014/main" id="{D4B660CF-77BB-4EB8-8BC4-AE5F01C16B7C}"/>
              </a:ext>
            </a:extLst>
          </p:cNvPr>
          <p:cNvPicPr>
            <a:picLocks noChangeAspect="1"/>
          </p:cNvPicPr>
          <p:nvPr/>
        </p:nvPicPr>
        <p:blipFill>
          <a:blip r:embed="rId2"/>
          <a:stretch>
            <a:fillRect/>
          </a:stretch>
        </p:blipFill>
        <p:spPr>
          <a:xfrm>
            <a:off x="9132466" y="5169906"/>
            <a:ext cx="2315613" cy="1554366"/>
          </a:xfrm>
          <a:prstGeom prst="rect">
            <a:avLst/>
          </a:prstGeom>
        </p:spPr>
      </p:pic>
    </p:spTree>
    <p:extLst>
      <p:ext uri="{BB962C8B-B14F-4D97-AF65-F5344CB8AC3E}">
        <p14:creationId xmlns:p14="http://schemas.microsoft.com/office/powerpoint/2010/main" val="3747483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67FF266-716F-4A2C-910B-622692B8CED4}"/>
              </a:ext>
            </a:extLst>
          </p:cNvPr>
          <p:cNvPicPr>
            <a:picLocks noChangeAspect="1" noGrp="1"/>
          </p:cNvPicPr>
          <p:nvPr>
            <p:ph idx="1"/>
          </p:nvPr>
        </p:nvPicPr>
        <p:blipFill>
          <a:blip r:embed="rId2">
            <a:extLst>
              <a:ext uri="{28A0092B-C50C-407E-A947-70E740481C1C}">
                <a14:useLocalDpi xmlns:a14="http://schemas.microsoft.com/office/drawing/2010/main" val="0"/>
              </a:ext>
            </a:extLst>
          </a:blip>
          <a:stretch>
            <a:fillRect/>
          </a:stretch>
        </p:blipFill>
        <p:spPr>
          <a:xfrm>
            <a:off x="827059" y="1616575"/>
            <a:ext cx="4938902" cy="2195067"/>
          </a:xfrm>
          <a:prstGeom prst="rect">
            <a:avLst/>
          </a:prstGeom>
        </p:spPr>
      </p:pic>
      <p:sp>
        <p:nvSpPr>
          <p:cNvPr id="6" name="TextBox 5">
            <a:extLst>
              <a:ext uri="{FF2B5EF4-FFF2-40B4-BE49-F238E27FC236}">
                <a16:creationId xmlns:a16="http://schemas.microsoft.com/office/drawing/2014/main" id="{8D3AF966-BFAA-43F5-BB6A-3B3714698305}"/>
              </a:ext>
            </a:extLst>
          </p:cNvPr>
          <p:cNvSpPr txBox="1"/>
          <p:nvPr/>
        </p:nvSpPr>
        <p:spPr>
          <a:xfrm>
            <a:off x="4544702" y="449187"/>
            <a:ext cx="4326341" cy="707886"/>
          </a:xfrm>
          <a:prstGeom prst="rect">
            <a:avLst/>
          </a:prstGeom>
          <a:noFill/>
        </p:spPr>
        <p:txBody>
          <a:bodyPr numCol="1" rtlCol="0" wrap="square">
            <a:spAutoFit/>
          </a:bodyPr>
          <a:lstStyle/>
          <a:p>
            <a:pPr algn="l"/>
            <a:r>
              <a:rPr b="1" dirty="0" lang="en-US" sz="4000">
                <a:solidFill>
                  <a:schemeClr val="bg1">
                    <a:lumMod val="25000"/>
                  </a:schemeClr>
                </a:solidFill>
              </a:rPr>
              <a:t>Cannibalism</a:t>
            </a:r>
          </a:p>
        </p:txBody>
      </p:sp>
      <p:sp>
        <p:nvSpPr>
          <p:cNvPr id="7" name="TextBox 6">
            <a:extLst>
              <a:ext uri="{FF2B5EF4-FFF2-40B4-BE49-F238E27FC236}">
                <a16:creationId xmlns:a16="http://schemas.microsoft.com/office/drawing/2014/main" id="{32DDF2C7-D54F-41C3-BB8D-685E2F442CB2}"/>
              </a:ext>
            </a:extLst>
          </p:cNvPr>
          <p:cNvSpPr txBox="1"/>
          <p:nvPr/>
        </p:nvSpPr>
        <p:spPr>
          <a:xfrm>
            <a:off x="558705" y="5842947"/>
            <a:ext cx="11735653" cy="1200329"/>
          </a:xfrm>
          <a:prstGeom prst="rect">
            <a:avLst/>
          </a:prstGeom>
          <a:noFill/>
        </p:spPr>
        <p:txBody>
          <a:bodyPr numCol="1" wrap="square">
            <a:spAutoFit/>
          </a:bodyPr>
          <a:lstStyle/>
          <a:p>
            <a:r>
              <a:rPr dirty="0" lang="en-US" sz="1200" u="sng">
                <a:hlinkClick r:id="rId3"/>
              </a:rPr>
              <a:t>REF:  </a:t>
            </a:r>
            <a:r>
              <a:rPr dirty="0" lang="en-US" sz="1200">
                <a:hlinkClick r:id="rId4"/>
              </a:rPr>
              <a:t>http://theweek.com/articles/479523/climate-change-forcing-polar-bears-become-cannibals</a:t>
            </a:r>
            <a:endParaRPr dirty="0" lang="en-US" sz="1200"/>
          </a:p>
          <a:p>
            <a:r>
              <a:rPr dirty="0" lang="en-US" sz="1200">
                <a:hlinkClick r:id="rId5"/>
              </a:rPr>
              <a:t>https://www.thestar.com/news/2009/11/27/polar_bears_eating_young_due_to_shrinking_sea_ice_scientists.html</a:t>
            </a:r>
            <a:endParaRPr dirty="0" lang="en-US" sz="1200"/>
          </a:p>
          <a:p>
            <a:r>
              <a:rPr dirty="0" lang="en-US" sz="1200">
                <a:hlinkClick r:id="rId6"/>
              </a:rPr>
              <a:t>https://news.nationalgeographic.com/2016/02/160223-polar-bears-arctic-cannibals-animals-science/</a:t>
            </a:r>
            <a:endParaRPr dirty="0" lang="en-US" sz="1200"/>
          </a:p>
          <a:p>
            <a:endParaRPr dirty="0" lang="en-US"/>
          </a:p>
          <a:p>
            <a:endParaRPr dirty="0" lang="en-US"/>
          </a:p>
        </p:txBody>
      </p:sp>
      <p:sp>
        <p:nvSpPr>
          <p:cNvPr id="8" name="TextBox 7">
            <a:extLst>
              <a:ext uri="{FF2B5EF4-FFF2-40B4-BE49-F238E27FC236}">
                <a16:creationId xmlns:a16="http://schemas.microsoft.com/office/drawing/2014/main" id="{C37A924A-17A2-4315-A73D-33355ED98BC9}"/>
              </a:ext>
            </a:extLst>
          </p:cNvPr>
          <p:cNvSpPr txBox="1"/>
          <p:nvPr/>
        </p:nvSpPr>
        <p:spPr>
          <a:xfrm>
            <a:off x="5928248" y="1441756"/>
            <a:ext cx="6098842" cy="3416320"/>
          </a:xfrm>
          <a:prstGeom prst="rect">
            <a:avLst/>
          </a:prstGeom>
          <a:noFill/>
        </p:spPr>
        <p:txBody>
          <a:bodyPr numCol="1" wrap="square">
            <a:spAutoFit/>
          </a:bodyPr>
          <a:lstStyle/>
          <a:p>
            <a:pPr algn="just"/>
            <a:r>
              <a:rPr altLang="en-CA" b="1" dirty="0" lang="en-CA"/>
              <a:t>Why do polar bears kill their own?</a:t>
            </a:r>
            <a:endParaRPr b="1" dirty="0" lang="en-US"/>
          </a:p>
          <a:p>
            <a:pPr algn="just"/>
            <a:r>
              <a:rPr altLang="en-CA" dirty="0" lang="en-CA"/>
              <a:t>They're hungry. And that hunger may have something to do with diminishing ice masses in the arctic.</a:t>
            </a:r>
            <a:r>
              <a:rPr dirty="0" lang="en-US"/>
              <a:t> Scientists say shrinking </a:t>
            </a:r>
            <a:r>
              <a:rPr altLang="en-CA" dirty="0" lang="en-CA"/>
              <a:t> </a:t>
            </a:r>
            <a:r>
              <a:rPr dirty="0" lang="en-US"/>
              <a:t>sea ice may be forcing some polar bears into cannibalizing young cubs and even adult females.</a:t>
            </a:r>
          </a:p>
          <a:p>
            <a:pPr algn="just"/>
            <a:endParaRPr dirty="0" lang="en-US"/>
          </a:p>
          <a:p>
            <a:pPr algn="just"/>
            <a:r>
              <a:rPr altLang="en-CA" dirty="0" lang="en-CA"/>
              <a:t>As "the area of sea ice that polar bears can use for hunting declines, progressively fewer seals are accessible to the bears</a:t>
            </a:r>
            <a:r>
              <a:rPr dirty="0" lang="en-US"/>
              <a:t>.</a:t>
            </a:r>
            <a:r>
              <a:rPr altLang="en-CA" dirty="0" lang="en-CA"/>
              <a:t>" And "therefore the bears' hunting success likely decline as well." </a:t>
            </a:r>
            <a:endParaRPr dirty="0" lang="en-US"/>
          </a:p>
          <a:p>
            <a:endParaRPr dirty="0" lang="en-US"/>
          </a:p>
          <a:p>
            <a:endParaRPr dirty="0" lang="en-US"/>
          </a:p>
        </p:txBody>
      </p:sp>
      <p:sp>
        <p:nvSpPr>
          <p:cNvPr id="11" name="TextBox 10">
            <a:extLst>
              <a:ext uri="{FF2B5EF4-FFF2-40B4-BE49-F238E27FC236}">
                <a16:creationId xmlns:a16="http://schemas.microsoft.com/office/drawing/2014/main" id="{628B02AF-5C94-4C75-AB35-66AC76CD4039}"/>
              </a:ext>
            </a:extLst>
          </p:cNvPr>
          <p:cNvSpPr txBox="1"/>
          <p:nvPr/>
        </p:nvSpPr>
        <p:spPr>
          <a:xfrm>
            <a:off x="2787127" y="4457952"/>
            <a:ext cx="7246107" cy="923330"/>
          </a:xfrm>
          <a:prstGeom prst="rect">
            <a:avLst/>
          </a:prstGeom>
          <a:noFill/>
        </p:spPr>
        <p:txBody>
          <a:bodyPr numCol="1" wrap="square">
            <a:spAutoFit/>
          </a:bodyPr>
          <a:lstStyle/>
          <a:p>
            <a:r>
              <a:rPr altLang="en-CA" dirty="0" lang="en-CA"/>
              <a:t>"When (bears) are very hungry, they go looking for something to eat," biologist Ian Stirling said Friday. "There's nothing much to eat along the Hudson Bay coast in the fall other than other bears."</a:t>
            </a:r>
            <a:endParaRPr dirty="0" lang="en-US"/>
          </a:p>
        </p:txBody>
      </p:sp>
      <p:sp>
        <p:nvSpPr>
          <p:cNvPr id="9" name="TextBox 8">
            <a:extLst>
              <a:ext uri="{FF2B5EF4-FFF2-40B4-BE49-F238E27FC236}">
                <a16:creationId xmlns:a16="http://schemas.microsoft.com/office/drawing/2014/main" id="{5053D42C-1650-45CF-8BAD-19CFA836A6B2}"/>
              </a:ext>
            </a:extLst>
          </p:cNvPr>
          <p:cNvSpPr txBox="1"/>
          <p:nvPr/>
        </p:nvSpPr>
        <p:spPr>
          <a:xfrm>
            <a:off x="2451742" y="3857787"/>
            <a:ext cx="6148600" cy="276999"/>
          </a:xfrm>
          <a:prstGeom prst="rect">
            <a:avLst/>
          </a:prstGeom>
          <a:noFill/>
        </p:spPr>
        <p:txBody>
          <a:bodyPr numCol="1" wrap="square">
            <a:spAutoFit/>
          </a:bodyPr>
          <a:lstStyle/>
          <a:p>
            <a:r>
              <a:rPr altLang="en-CA" dirty="0" lang="en-CA" sz="1200"/>
              <a:t>REUTERS/Iain William</a:t>
            </a:r>
            <a:r>
              <a:rPr dirty="0" lang="en-US" sz="1200"/>
              <a:t>s</a:t>
            </a:r>
          </a:p>
        </p:txBody>
      </p:sp>
    </p:spTree>
    <p:extLst>
      <p:ext uri="{BB962C8B-B14F-4D97-AF65-F5344CB8AC3E}">
        <p14:creationId xmlns:p14="http://schemas.microsoft.com/office/powerpoint/2010/main" val="4120683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CC2F0E7-8184-4D85-80A7-033C4F2C2D00}"/>
              </a:ext>
            </a:extLst>
          </p:cNvPr>
          <p:cNvSpPr txBox="1"/>
          <p:nvPr/>
        </p:nvSpPr>
        <p:spPr>
          <a:xfrm>
            <a:off x="3359340" y="170365"/>
            <a:ext cx="7516220" cy="6186309"/>
          </a:xfrm>
          <a:prstGeom prst="rect">
            <a:avLst/>
          </a:prstGeom>
          <a:noFill/>
        </p:spPr>
        <p:txBody>
          <a:bodyPr numCol="1" wrap="square">
            <a:spAutoFit/>
          </a:bodyPr>
          <a:lstStyle/>
          <a:p>
            <a:pPr algn="just" indent="-285750" marL="285750">
              <a:buFont charset="0" panose="020B0604020202020204" pitchFamily="34" typeface="Arial"/>
              <a:buChar char="•"/>
            </a:pPr>
            <a:r>
              <a:rPr dirty="0" lang="en-US"/>
              <a:t>G</a:t>
            </a:r>
            <a:r>
              <a:rPr altLang="en-CA" dirty="0" err="1" lang="en-CA"/>
              <a:t>rizzly</a:t>
            </a:r>
            <a:r>
              <a:rPr altLang="en-CA" dirty="0" lang="en-CA"/>
              <a:t> and polar bears are the most closely related of the living bear species. The two species are close enough that the hybrid theoretically could have successfully mated with either a polar bear or a grizzly. The warming Arctic environment is causing some animals to shift their range northward. It’s possible, that grizzly bears and polar bears may have more offspring-producing encounters in the future. </a:t>
            </a:r>
            <a:endParaRPr dirty="0" lang="en-US"/>
          </a:p>
          <a:p>
            <a:pPr algn="just" indent="-285750" marL="285750">
              <a:buFont charset="0" panose="020B0604020202020204" pitchFamily="34" typeface="Arial"/>
              <a:buChar char="•"/>
            </a:pPr>
            <a:endParaRPr dirty="0" lang="en-US"/>
          </a:p>
          <a:p>
            <a:pPr algn="just" indent="-285750" marL="285750">
              <a:buFont charset="0" panose="020B0604020202020204" pitchFamily="34" typeface="Arial"/>
              <a:buChar char="•"/>
            </a:pPr>
            <a:r>
              <a:rPr altLang="en-CA" dirty="0" lang="en-CA"/>
              <a:t>As the polar bears’ sea ice habitat continues to shrink as the world warms, the bears may be forced increasingly onto land, where interbreeding with northward-migrating grizzlies could occur. </a:t>
            </a:r>
            <a:endParaRPr dirty="0" lang="en-US"/>
          </a:p>
          <a:p>
            <a:pPr algn="just" indent="-285750" marL="285750">
              <a:buFont charset="0" panose="020B0604020202020204" pitchFamily="34" typeface="Arial"/>
              <a:buChar char="•"/>
            </a:pPr>
            <a:endParaRPr dirty="0" lang="en-US"/>
          </a:p>
          <a:p>
            <a:pPr algn="just" indent="-285750" marL="285750">
              <a:buFont charset="0" panose="020B0604020202020204" pitchFamily="34" typeface="Arial"/>
              <a:buChar char="•"/>
            </a:pPr>
            <a:r>
              <a:rPr altLang="en-CA" dirty="0" lang="en-CA"/>
              <a:t>Should rapid warming continue, the only polar bears left in the Arctic by the mid- to late-21st century could be somewhere in the Ellesmere </a:t>
            </a:r>
            <a:r>
              <a:rPr dirty="0" lang="en-US"/>
              <a:t> </a:t>
            </a:r>
            <a:r>
              <a:rPr altLang="en-CA" dirty="0" lang="en-CA"/>
              <a:t>Island/northern Greenland region, which is about as far from grizzly bear country as one can get in the Arctic. </a:t>
            </a:r>
            <a:endParaRPr dirty="0" lang="en-US"/>
          </a:p>
          <a:p>
            <a:pPr algn="just"/>
            <a:endParaRPr dirty="0" lang="en-US"/>
          </a:p>
          <a:p>
            <a:pPr algn="just" indent="-285750" marL="285750">
              <a:buFont charset="0" panose="020B0604020202020204" pitchFamily="34" typeface="Arial"/>
              <a:buChar char="•"/>
            </a:pPr>
            <a:r>
              <a:rPr altLang="en-CA" dirty="0" lang="en-CA"/>
              <a:t>Polar bear experts said it is possible that the grizzly bears are leaving from the Arctic mainland and traveling roughly 400 miles north, crossing the sea ice as they pursue a caribou herd that annually migrates over the sea ice to Victoria Island. Unable to get back because of rapidly melting ice, some of these grizzly bears have evidently managed to adapt to life in the polar bear’s world, eating seals, hibernating and mating with polar</a:t>
            </a:r>
            <a:r>
              <a:rPr dirty="0" lang="en-US"/>
              <a:t> bears.</a:t>
            </a:r>
          </a:p>
        </p:txBody>
      </p:sp>
      <p:pic>
        <p:nvPicPr>
          <p:cNvPr id="8" name="Picture 7">
            <a:extLst>
              <a:ext uri="{FF2B5EF4-FFF2-40B4-BE49-F238E27FC236}">
                <a16:creationId xmlns:a16="http://schemas.microsoft.com/office/drawing/2014/main" id="{811EBAEF-95A3-402B-AB87-E812ABFDFD3F}"/>
              </a:ext>
            </a:extLst>
          </p:cNvPr>
          <p:cNvPicPr>
            <a:picLocks noChangeAspect="1"/>
          </p:cNvPicPr>
          <p:nvPr/>
        </p:nvPicPr>
        <p:blipFill>
          <a:blip r:embed="rId2"/>
          <a:stretch>
            <a:fillRect/>
          </a:stretch>
        </p:blipFill>
        <p:spPr>
          <a:xfrm>
            <a:off x="769979" y="1873263"/>
            <a:ext cx="2047003" cy="2780512"/>
          </a:xfrm>
          <a:prstGeom prst="rect">
            <a:avLst/>
          </a:prstGeom>
        </p:spPr>
      </p:pic>
      <p:sp>
        <p:nvSpPr>
          <p:cNvPr id="13" name="TextBox 12">
            <a:extLst>
              <a:ext uri="{FF2B5EF4-FFF2-40B4-BE49-F238E27FC236}">
                <a16:creationId xmlns:a16="http://schemas.microsoft.com/office/drawing/2014/main" id="{F64106ED-1559-466E-89AE-8F134FE99E29}"/>
              </a:ext>
            </a:extLst>
          </p:cNvPr>
          <p:cNvSpPr txBox="1"/>
          <p:nvPr/>
        </p:nvSpPr>
        <p:spPr>
          <a:xfrm>
            <a:off x="249853" y="696606"/>
            <a:ext cx="3087256" cy="707886"/>
          </a:xfrm>
          <a:prstGeom prst="rect">
            <a:avLst/>
          </a:prstGeom>
          <a:noFill/>
        </p:spPr>
        <p:txBody>
          <a:bodyPr numCol="1" rtlCol="0" wrap="square">
            <a:spAutoFit/>
          </a:bodyPr>
          <a:lstStyle/>
          <a:p>
            <a:pPr algn="l"/>
            <a:r>
              <a:rPr b="1" dirty="0" lang="en-US" sz="4000">
                <a:solidFill>
                  <a:schemeClr val="bg1">
                    <a:lumMod val="25000"/>
                  </a:schemeClr>
                </a:solidFill>
              </a:rPr>
              <a:t>Hybridization</a:t>
            </a:r>
          </a:p>
        </p:txBody>
      </p:sp>
      <p:sp>
        <p:nvSpPr>
          <p:cNvPr id="15" name="TextBox 14">
            <a:extLst>
              <a:ext uri="{FF2B5EF4-FFF2-40B4-BE49-F238E27FC236}">
                <a16:creationId xmlns:a16="http://schemas.microsoft.com/office/drawing/2014/main" id="{183B4C28-AF4F-4818-B14B-2493C59055CF}"/>
              </a:ext>
            </a:extLst>
          </p:cNvPr>
          <p:cNvSpPr txBox="1"/>
          <p:nvPr/>
        </p:nvSpPr>
        <p:spPr>
          <a:xfrm>
            <a:off x="561549" y="6365568"/>
            <a:ext cx="11402989" cy="276999"/>
          </a:xfrm>
          <a:prstGeom prst="rect">
            <a:avLst/>
          </a:prstGeom>
          <a:noFill/>
        </p:spPr>
        <p:txBody>
          <a:bodyPr numCol="1" wrap="square">
            <a:spAutoFit/>
          </a:bodyPr>
          <a:lstStyle/>
          <a:p>
            <a:pPr algn="just"/>
            <a:r>
              <a:rPr dirty="0" lang="en-US" sz="1200">
                <a:hlinkClick r:id="rId3"/>
              </a:rPr>
              <a:t>REF:</a:t>
            </a:r>
            <a:r>
              <a:rPr altLang="en-CA" dirty="0" lang="en-CA" sz="1200">
                <a:hlinkClick r:id="rId4"/>
              </a:rPr>
              <a:t>//e360.yale.edu/features/unusual_number_of_grizzly_and__hybrid_bears_spotted_in_high_arcti</a:t>
            </a:r>
            <a:r>
              <a:rPr dirty="0" lang="en-US" sz="1200">
                <a:hlinkClick r:id="rId5"/>
              </a:rPr>
              <a:t>c,</a:t>
            </a:r>
            <a:r>
              <a:rPr dirty="0" lang="en-US" sz="1200"/>
              <a:t> Ed </a:t>
            </a:r>
            <a:r>
              <a:rPr dirty="0" err="1" lang="en-US" sz="1200"/>
              <a:t>Struzik</a:t>
            </a:r>
            <a:r>
              <a:rPr dirty="0" lang="en-US" sz="1200"/>
              <a:t> July 27, 2012</a:t>
            </a:r>
          </a:p>
        </p:txBody>
      </p:sp>
    </p:spTree>
    <p:extLst>
      <p:ext uri="{BB962C8B-B14F-4D97-AF65-F5344CB8AC3E}">
        <p14:creationId xmlns:p14="http://schemas.microsoft.com/office/powerpoint/2010/main" val="2316799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CFF4A-0ED0-43B7-9F47-91B56CA2F194}"/>
              </a:ext>
            </a:extLst>
          </p:cNvPr>
          <p:cNvSpPr>
            <a:spLocks noGrp="1"/>
          </p:cNvSpPr>
          <p:nvPr>
            <p:ph type="title"/>
          </p:nvPr>
        </p:nvSpPr>
        <p:spPr/>
        <p:txBody>
          <a:bodyPr numCol="1">
            <a:normAutofit/>
          </a:bodyPr>
          <a:lstStyle/>
          <a:p>
            <a:pPr algn="ctr"/>
            <a:r>
              <a:rPr dirty="0" lang="en-US" sz="4000">
                <a:latin typeface="+mn-lt"/>
              </a:rPr>
              <a:t>PART II</a:t>
            </a:r>
          </a:p>
        </p:txBody>
      </p:sp>
      <p:sp>
        <p:nvSpPr>
          <p:cNvPr id="3" name="Content Placeholder 2">
            <a:extLst>
              <a:ext uri="{FF2B5EF4-FFF2-40B4-BE49-F238E27FC236}">
                <a16:creationId xmlns:a16="http://schemas.microsoft.com/office/drawing/2014/main" id="{BD1AEB09-6E37-40D6-8F0D-D2FEA7526F82}"/>
              </a:ext>
            </a:extLst>
          </p:cNvPr>
          <p:cNvSpPr>
            <a:spLocks noGrp="1"/>
          </p:cNvSpPr>
          <p:nvPr>
            <p:ph idx="1"/>
          </p:nvPr>
        </p:nvSpPr>
        <p:spPr/>
        <p:txBody>
          <a:bodyPr numCol="1">
            <a:normAutofit/>
          </a:bodyPr>
          <a:lstStyle/>
          <a:p>
            <a:pPr algn="ctr" indent="0" marL="0">
              <a:buNone/>
            </a:pPr>
            <a:r>
              <a:rPr b="1" dirty="0" lang="en-US" sz="4000"/>
              <a:t>Understanding climate change, </a:t>
            </a:r>
          </a:p>
          <a:p>
            <a:pPr algn="ctr" indent="0" marL="0">
              <a:buNone/>
            </a:pPr>
            <a:r>
              <a:rPr b="1" dirty="0" lang="en-US" sz="4000"/>
              <a:t>global warming and its causes</a:t>
            </a:r>
          </a:p>
          <a:p>
            <a:pPr algn="ctr" indent="0" marL="0">
              <a:buNone/>
            </a:pPr>
            <a:endParaRPr b="1" dirty="0" lang="en-US" sz="4000"/>
          </a:p>
          <a:p>
            <a:pPr algn="ctr" indent="0" marL="0">
              <a:buNone/>
            </a:pPr>
            <a:endParaRPr b="1" dirty="0" lang="en-US" sz="4000"/>
          </a:p>
        </p:txBody>
      </p:sp>
      <p:pic>
        <p:nvPicPr>
          <p:cNvPr id="4" name="Picture 3">
            <a:extLst>
              <a:ext uri="{FF2B5EF4-FFF2-40B4-BE49-F238E27FC236}">
                <a16:creationId xmlns:a16="http://schemas.microsoft.com/office/drawing/2014/main" id="{804E6A40-A07E-4FD2-8273-A2800D0FAE13}"/>
              </a:ext>
            </a:extLst>
          </p:cNvPr>
          <p:cNvPicPr>
            <a:picLocks noChangeAspect="1"/>
          </p:cNvPicPr>
          <p:nvPr/>
        </p:nvPicPr>
        <p:blipFill>
          <a:blip r:embed="rId2"/>
          <a:stretch>
            <a:fillRect/>
          </a:stretch>
        </p:blipFill>
        <p:spPr>
          <a:xfrm>
            <a:off x="3162528" y="3403700"/>
            <a:ext cx="2449451" cy="2772966"/>
          </a:xfrm>
          <a:prstGeom prst="rect">
            <a:avLst/>
          </a:prstGeom>
        </p:spPr>
      </p:pic>
      <p:pic>
        <p:nvPicPr>
          <p:cNvPr id="5" name="Picture 4">
            <a:extLst>
              <a:ext uri="{FF2B5EF4-FFF2-40B4-BE49-F238E27FC236}">
                <a16:creationId xmlns:a16="http://schemas.microsoft.com/office/drawing/2014/main" id="{BF90340A-979D-43FA-A1EB-E98D6277D5D9}"/>
              </a:ext>
            </a:extLst>
          </p:cNvPr>
          <p:cNvPicPr>
            <a:picLocks noChangeAspect="1"/>
          </p:cNvPicPr>
          <p:nvPr/>
        </p:nvPicPr>
        <p:blipFill rotWithShape="1">
          <a:blip r:embed="rId3"/>
          <a:srcRect l="3669" r="1805"/>
          <a:stretch/>
        </p:blipFill>
        <p:spPr>
          <a:xfrm>
            <a:off x="5626858" y="3403813"/>
            <a:ext cx="3495180" cy="2773149"/>
          </a:xfrm>
          <a:prstGeom prst="rect">
            <a:avLst/>
          </a:prstGeom>
        </p:spPr>
      </p:pic>
    </p:spTree>
    <p:extLst>
      <p:ext uri="{BB962C8B-B14F-4D97-AF65-F5344CB8AC3E}">
        <p14:creationId xmlns:p14="http://schemas.microsoft.com/office/powerpoint/2010/main" val="8241974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F13191-7167-45B2-9F51-706065EE9BD3}"/>
              </a:ext>
            </a:extLst>
          </p:cNvPr>
          <p:cNvPicPr>
            <a:picLocks noChangeAspect="1"/>
          </p:cNvPicPr>
          <p:nvPr/>
        </p:nvPicPr>
        <p:blipFill>
          <a:blip r:embed="rId2"/>
          <a:stretch>
            <a:fillRect/>
          </a:stretch>
        </p:blipFill>
        <p:spPr>
          <a:xfrm>
            <a:off x="4634552" y="929153"/>
            <a:ext cx="6864569" cy="5148427"/>
          </a:xfrm>
          <a:prstGeom prst="rect">
            <a:avLst/>
          </a:prstGeom>
        </p:spPr>
      </p:pic>
      <p:sp>
        <p:nvSpPr>
          <p:cNvPr id="6" name="TextBox 5">
            <a:extLst>
              <a:ext uri="{FF2B5EF4-FFF2-40B4-BE49-F238E27FC236}">
                <a16:creationId xmlns:a16="http://schemas.microsoft.com/office/drawing/2014/main" id="{FDAEA1E1-B178-4529-BC59-39935A791758}"/>
              </a:ext>
            </a:extLst>
          </p:cNvPr>
          <p:cNvSpPr txBox="1"/>
          <p:nvPr/>
        </p:nvSpPr>
        <p:spPr>
          <a:xfrm>
            <a:off x="668960" y="6426414"/>
            <a:ext cx="5977213" cy="276999"/>
          </a:xfrm>
          <a:prstGeom prst="rect">
            <a:avLst/>
          </a:prstGeom>
          <a:noFill/>
        </p:spPr>
        <p:txBody>
          <a:bodyPr numCol="1" wrap="square">
            <a:spAutoFit/>
          </a:bodyPr>
          <a:lstStyle/>
          <a:p>
            <a:r>
              <a:rPr dirty="0" lang="en-US" sz="1200"/>
              <a:t>Ref:</a:t>
            </a:r>
            <a:r>
              <a:rPr altLang="en-CA" dirty="0" lang="en-CA" sz="1200"/>
              <a:t>Global Warming By Charlotte Bootherstone</a:t>
            </a:r>
            <a:r>
              <a:rPr dirty="0" lang="en-US" sz="1200"/>
              <a:t> </a:t>
            </a:r>
          </a:p>
        </p:txBody>
      </p:sp>
      <p:sp>
        <p:nvSpPr>
          <p:cNvPr id="5" name="TextBox 4">
            <a:extLst>
              <a:ext uri="{FF2B5EF4-FFF2-40B4-BE49-F238E27FC236}">
                <a16:creationId xmlns:a16="http://schemas.microsoft.com/office/drawing/2014/main" id="{B89D6075-5192-4D3D-B43F-02C939B44790}"/>
              </a:ext>
            </a:extLst>
          </p:cNvPr>
          <p:cNvSpPr txBox="1"/>
          <p:nvPr/>
        </p:nvSpPr>
        <p:spPr>
          <a:xfrm>
            <a:off x="810336" y="1764428"/>
            <a:ext cx="3639404" cy="3785652"/>
          </a:xfrm>
          <a:prstGeom prst="rect">
            <a:avLst/>
          </a:prstGeom>
          <a:noFill/>
        </p:spPr>
        <p:txBody>
          <a:bodyPr numCol="1" wrap="square">
            <a:spAutoFit/>
          </a:bodyPr>
          <a:lstStyle/>
          <a:p>
            <a:pPr algn="just"/>
            <a:r>
              <a:rPr dirty="0" lang="en-US" sz="2000">
                <a:latin typeface="+mj-lt"/>
              </a:rPr>
              <a:t>H</a:t>
            </a:r>
            <a:r>
              <a:rPr altLang="en-CA" dirty="0" lang="en-CA" sz="2000">
                <a:latin typeface="+mj-lt"/>
              </a:rPr>
              <a:t>uman activities are the primary cause of the global warming of the past 50 years. The burning of coal, oil, and gas, and clearing of forests have increased the concentration of carbon dioxide in the atmosphere by more than 40% since the Industrial Revolution, and it has been known for almost two centuries that this carbon dioxide traps </a:t>
            </a:r>
            <a:r>
              <a:rPr altLang="en-CA" dirty="0" err="1" lang="en-CA" sz="2000">
                <a:latin typeface="+mj-lt"/>
              </a:rPr>
              <a:t>hea</a:t>
            </a:r>
            <a:r>
              <a:rPr dirty="0" lang="en-US" sz="2000">
                <a:latin typeface="+mj-lt"/>
              </a:rPr>
              <a:t>t.</a:t>
            </a:r>
            <a:endParaRPr dirty="0" lang="en-US" sz="2000"/>
          </a:p>
        </p:txBody>
      </p:sp>
    </p:spTree>
    <p:extLst>
      <p:ext uri="{BB962C8B-B14F-4D97-AF65-F5344CB8AC3E}">
        <p14:creationId xmlns:p14="http://schemas.microsoft.com/office/powerpoint/2010/main" val="1080763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5EBDD8-7A56-4E7B-97DB-7B11992058CE}"/>
              </a:ext>
            </a:extLst>
          </p:cNvPr>
          <p:cNvPicPr>
            <a:picLocks noChangeAspect="1"/>
          </p:cNvPicPr>
          <p:nvPr/>
        </p:nvPicPr>
        <p:blipFill>
          <a:blip r:embed="rId2"/>
          <a:stretch>
            <a:fillRect/>
          </a:stretch>
        </p:blipFill>
        <p:spPr>
          <a:xfrm>
            <a:off x="454925" y="805771"/>
            <a:ext cx="6864569" cy="5148427"/>
          </a:xfrm>
          <a:prstGeom prst="rect">
            <a:avLst/>
          </a:prstGeom>
        </p:spPr>
      </p:pic>
      <p:sp>
        <p:nvSpPr>
          <p:cNvPr id="8" name="TextBox 7">
            <a:extLst>
              <a:ext uri="{FF2B5EF4-FFF2-40B4-BE49-F238E27FC236}">
                <a16:creationId xmlns:a16="http://schemas.microsoft.com/office/drawing/2014/main" id="{35F61799-7A36-4FAB-8FA7-0D1F04078463}"/>
              </a:ext>
            </a:extLst>
          </p:cNvPr>
          <p:cNvSpPr txBox="1"/>
          <p:nvPr/>
        </p:nvSpPr>
        <p:spPr>
          <a:xfrm>
            <a:off x="639739" y="6383318"/>
            <a:ext cx="14237741" cy="276999"/>
          </a:xfrm>
          <a:prstGeom prst="rect">
            <a:avLst/>
          </a:prstGeom>
          <a:noFill/>
        </p:spPr>
        <p:txBody>
          <a:bodyPr numCol="1" wrap="square">
            <a:spAutoFit/>
          </a:bodyPr>
          <a:lstStyle/>
          <a:p>
            <a:r>
              <a:rPr dirty="0" lang="en-US" sz="1200"/>
              <a:t>Ref:</a:t>
            </a:r>
            <a:r>
              <a:rPr altLang="en-CA" dirty="0" lang="en-CA" sz="1200"/>
              <a:t>Global Warming By Charlotte Bootherstone</a:t>
            </a:r>
            <a:r>
              <a:rPr dirty="0" lang="en-US" sz="1200"/>
              <a:t> </a:t>
            </a:r>
          </a:p>
        </p:txBody>
      </p:sp>
      <p:pic>
        <p:nvPicPr>
          <p:cNvPr id="2" name="Picture 1">
            <a:extLst>
              <a:ext uri="{FF2B5EF4-FFF2-40B4-BE49-F238E27FC236}">
                <a16:creationId xmlns:a16="http://schemas.microsoft.com/office/drawing/2014/main" id="{C55D50F4-8E47-4A1C-8790-2F209B5AEAB2}"/>
              </a:ext>
            </a:extLst>
          </p:cNvPr>
          <p:cNvPicPr>
            <a:picLocks noChangeAspect="1"/>
          </p:cNvPicPr>
          <p:nvPr/>
        </p:nvPicPr>
        <p:blipFill>
          <a:blip r:embed="rId3"/>
          <a:stretch>
            <a:fillRect/>
          </a:stretch>
        </p:blipFill>
        <p:spPr>
          <a:xfrm>
            <a:off x="7758609" y="1403456"/>
            <a:ext cx="3953055" cy="3953055"/>
          </a:xfrm>
          <a:prstGeom prst="rect">
            <a:avLst/>
          </a:prstGeom>
        </p:spPr>
      </p:pic>
    </p:spTree>
    <p:extLst>
      <p:ext uri="{BB962C8B-B14F-4D97-AF65-F5344CB8AC3E}">
        <p14:creationId xmlns:p14="http://schemas.microsoft.com/office/powerpoint/2010/main" val="231995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A6F9E-27B4-4531-9A1F-2FC1C7869E45}"/>
              </a:ext>
            </a:extLst>
          </p:cNvPr>
          <p:cNvSpPr>
            <a:spLocks noGrp="1"/>
          </p:cNvSpPr>
          <p:nvPr>
            <p:ph type="title"/>
          </p:nvPr>
        </p:nvSpPr>
        <p:spPr/>
        <p:txBody>
          <a:bodyPr numCol="1">
            <a:normAutofit/>
          </a:bodyPr>
          <a:lstStyle/>
          <a:p>
            <a:pPr algn="ctr"/>
            <a:r>
              <a:rPr b="1" dirty="0" lang="en-US" sz="4000">
                <a:solidFill>
                  <a:schemeClr val="bg1">
                    <a:lumMod val="25000"/>
                  </a:schemeClr>
                </a:solidFill>
                <a:latin typeface="Calibri"/>
              </a:rPr>
              <a:t>What is climate change?</a:t>
            </a:r>
          </a:p>
        </p:txBody>
      </p:sp>
      <p:sp>
        <p:nvSpPr>
          <p:cNvPr id="5" name="Content Placeholder 4">
            <a:extLst>
              <a:ext uri="{FF2B5EF4-FFF2-40B4-BE49-F238E27FC236}">
                <a16:creationId xmlns:a16="http://schemas.microsoft.com/office/drawing/2014/main" id="{98750D04-DD74-4A7F-A3BB-5F8E785A57B9}"/>
              </a:ext>
            </a:extLst>
          </p:cNvPr>
          <p:cNvSpPr txBox="1">
            <a:spLocks noGrp="1"/>
          </p:cNvSpPr>
          <p:nvPr>
            <p:ph idx="1"/>
          </p:nvPr>
        </p:nvSpPr>
        <p:spPr>
          <a:xfrm>
            <a:off x="725037" y="1982005"/>
            <a:ext cx="5558620" cy="3672800"/>
          </a:xfrm>
          <a:prstGeom prst="rect">
            <a:avLst/>
          </a:prstGeom>
          <a:noFill/>
        </p:spPr>
        <p:txBody>
          <a:bodyPr numCol="1" wrap="square">
            <a:spAutoFit/>
          </a:bodyPr>
          <a:lstStyle/>
          <a:p>
            <a:pPr algn="just"/>
            <a:r>
              <a:rPr altLang="en-CA" b="0" dirty="0" lang="en-CA" sz="2000">
                <a:effectLst/>
                <a:latin charset="0" panose="020F0502020204030204" pitchFamily="34" typeface="Calibri Light"/>
                <a:cs charset="0" panose="020F0502020204030204" pitchFamily="34" typeface="Calibri Light"/>
              </a:rPr>
              <a:t>Climate change happens by global warming. It is important to understand greenhouse effects to better understand about global warming. </a:t>
            </a:r>
            <a:endParaRPr b="0" dirty="0" lang="en-US" sz="2000">
              <a:effectLst/>
              <a:latin charset="0" panose="020F0502020204030204" pitchFamily="34" typeface="Calibri Light"/>
              <a:cs charset="0" panose="020F0502020204030204" pitchFamily="34" typeface="Calibri Light"/>
            </a:endParaRPr>
          </a:p>
          <a:p>
            <a:pPr algn="just"/>
            <a:r>
              <a:rPr altLang="en-CA" b="1" dirty="0" lang="en-CA" sz="2000">
                <a:effectLst/>
                <a:latin charset="0" panose="020F0502020204030204" pitchFamily="34" typeface="Calibri Light"/>
                <a:cs charset="0" panose="020F0502020204030204" pitchFamily="34" typeface="Calibri Light"/>
              </a:rPr>
              <a:t>Greenhouse effect </a:t>
            </a:r>
            <a:r>
              <a:rPr altLang="en-CA" b="0" dirty="0" lang="en-CA" sz="2000">
                <a:effectLst/>
                <a:latin charset="0" panose="020F0502020204030204" pitchFamily="34" typeface="Calibri Light"/>
                <a:cs charset="0" panose="020F0502020204030204" pitchFamily="34" typeface="Calibri Light"/>
              </a:rPr>
              <a:t>is the rise in t</a:t>
            </a:r>
            <a:r>
              <a:rPr b="0" dirty="0" lang="en-US" sz="2000">
                <a:effectLst/>
                <a:latin charset="0" panose="020F0502020204030204" pitchFamily="34" typeface="Calibri Light"/>
                <a:cs charset="0" panose="020F0502020204030204" pitchFamily="34" typeface="Calibri Light"/>
              </a:rPr>
              <a:t>e</a:t>
            </a:r>
            <a:r>
              <a:rPr altLang="en-CA" b="0" dirty="0" lang="en-CA" sz="2000">
                <a:effectLst/>
                <a:latin charset="0" panose="020F0502020204030204" pitchFamily="34" typeface="Calibri Light"/>
                <a:cs charset="0" panose="020F0502020204030204" pitchFamily="34" typeface="Calibri Light"/>
              </a:rPr>
              <a:t>mperature</a:t>
            </a:r>
            <a:r>
              <a:rPr b="0" dirty="0" lang="en-US" sz="2000">
                <a:effectLst/>
                <a:latin charset="0" panose="020F0502020204030204" pitchFamily="34" typeface="Calibri Light"/>
                <a:cs charset="0" panose="020F0502020204030204" pitchFamily="34" typeface="Calibri Light"/>
              </a:rPr>
              <a:t>s</a:t>
            </a:r>
            <a:r>
              <a:rPr altLang="en-CA" b="0" dirty="0" lang="en-CA" sz="2000">
                <a:effectLst/>
                <a:latin charset="0" panose="020F0502020204030204" pitchFamily="34" typeface="Calibri Light"/>
                <a:cs charset="0" panose="020F0502020204030204" pitchFamily="34" typeface="Calibri Light"/>
              </a:rPr>
              <a:t> caused by </a:t>
            </a:r>
            <a:r>
              <a:rPr altLang="en-CA" dirty="0" lang="en-CA" sz="2000">
                <a:effectLst/>
                <a:latin charset="0" panose="020F0502020204030204" pitchFamily="34" typeface="Calibri Light"/>
                <a:cs charset="0" panose="020F0502020204030204" pitchFamily="34" typeface="Calibri Light"/>
              </a:rPr>
              <a:t>absorption</a:t>
            </a:r>
            <a:r>
              <a:rPr altLang="en-CA" b="0" dirty="0" lang="en-CA" sz="2000">
                <a:effectLst/>
                <a:latin charset="0" panose="020F0502020204030204" pitchFamily="34" typeface="Calibri Light"/>
                <a:cs charset="0" panose="020F0502020204030204" pitchFamily="34" typeface="Calibri Light"/>
              </a:rPr>
              <a:t> of the Sun’s heat and light by the Earth’s surface. Greenhouse gases keep the Earth warm. This can be caused by burning fossil fuels such as coal, gas and oil</a:t>
            </a:r>
            <a:r>
              <a:rPr b="0" dirty="0" lang="en-US" sz="2000">
                <a:effectLst/>
                <a:latin charset="0" panose="020F0502020204030204" pitchFamily="34" typeface="Calibri Light"/>
                <a:cs charset="0" panose="020F0502020204030204" pitchFamily="34" typeface="Calibri Light"/>
              </a:rPr>
              <a:t>.</a:t>
            </a:r>
            <a:r>
              <a:rPr altLang="en-CA" b="0" dirty="0" lang="en-CA" sz="2000">
                <a:effectLst/>
                <a:latin charset="0" panose="020F0502020204030204" pitchFamily="34" typeface="Calibri Light"/>
                <a:cs charset="0" panose="020F0502020204030204" pitchFamily="34" typeface="Calibri Light"/>
              </a:rPr>
              <a:t> Its impact becomes stronger and stronger</a:t>
            </a:r>
            <a:r>
              <a:rPr dirty="0" lang="en-US" sz="2000">
                <a:latin charset="0" panose="020F0502020204030204" pitchFamily="34" typeface="Calibri Light"/>
                <a:cs charset="0" panose="020F0502020204030204" pitchFamily="34" typeface="Calibri Light"/>
              </a:rPr>
              <a:t> each day.</a:t>
            </a:r>
          </a:p>
          <a:p>
            <a:r>
              <a:rPr b="1" dirty="0" lang="en-US" sz="2000">
                <a:latin charset="0" panose="020F0502020204030204" pitchFamily="34" typeface="Calibri Light"/>
                <a:cs charset="0" panose="020F0502020204030204" pitchFamily="34" typeface="Calibri Light"/>
              </a:rPr>
              <a:t>Climate change </a:t>
            </a:r>
            <a:r>
              <a:rPr dirty="0" lang="en-US" sz="2000">
                <a:latin charset="0" panose="020F0502020204030204" pitchFamily="34" typeface="Calibri Light"/>
                <a:cs charset="0" panose="020F0502020204030204" pitchFamily="34" typeface="Calibri Light"/>
              </a:rPr>
              <a:t>is caused by all of us, so we must try to solve it before the reactions for our actions are beyond solution, and we all pay for that.</a:t>
            </a:r>
          </a:p>
        </p:txBody>
      </p:sp>
      <p:pic>
        <p:nvPicPr>
          <p:cNvPr id="8" name="Picture 7">
            <a:extLst>
              <a:ext uri="{FF2B5EF4-FFF2-40B4-BE49-F238E27FC236}">
                <a16:creationId xmlns:a16="http://schemas.microsoft.com/office/drawing/2014/main" id="{F5B167B8-595B-4A50-BB13-04A33831236A}"/>
              </a:ext>
            </a:extLst>
          </p:cNvPr>
          <p:cNvPicPr>
            <a:picLocks noChangeAspect="1"/>
          </p:cNvPicPr>
          <p:nvPr/>
        </p:nvPicPr>
        <p:blipFill>
          <a:blip r:embed="rId2"/>
          <a:stretch>
            <a:fillRect/>
          </a:stretch>
        </p:blipFill>
        <p:spPr>
          <a:xfrm>
            <a:off x="6573958" y="2049787"/>
            <a:ext cx="5004847" cy="3565501"/>
          </a:xfrm>
          <a:prstGeom prst="rect">
            <a:avLst/>
          </a:prstGeom>
        </p:spPr>
      </p:pic>
    </p:spTree>
    <p:extLst>
      <p:ext uri="{BB962C8B-B14F-4D97-AF65-F5344CB8AC3E}">
        <p14:creationId xmlns:p14="http://schemas.microsoft.com/office/powerpoint/2010/main" val="872765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EAA85A5-80BF-420B-A9FE-098EEC1200A6}"/>
              </a:ext>
            </a:extLst>
          </p:cNvPr>
          <p:cNvSpPr>
            <a:spLocks noGrp="1"/>
          </p:cNvSpPr>
          <p:nvPr>
            <p:ph idx="1"/>
          </p:nvPr>
        </p:nvSpPr>
        <p:spPr>
          <a:xfrm>
            <a:off x="951930" y="1361836"/>
            <a:ext cx="10515600" cy="6562396"/>
          </a:xfrm>
        </p:spPr>
        <p:txBody>
          <a:bodyPr numCol="1">
            <a:normAutofit/>
          </a:bodyPr>
          <a:lstStyle/>
          <a:p>
            <a:pPr indent="0" marL="0">
              <a:buNone/>
            </a:pPr>
            <a:endParaRPr dirty="0" lang="en-US" sz="1200">
              <a:latin typeface="+mj-lt"/>
            </a:endParaRPr>
          </a:p>
          <a:p>
            <a:pPr indent="0" marL="0">
              <a:buNone/>
            </a:pPr>
            <a:endParaRPr dirty="0" lang="en-US" sz="1200">
              <a:latin typeface="+mj-lt"/>
            </a:endParaRPr>
          </a:p>
          <a:p>
            <a:pPr indent="0" marL="0">
              <a:buNone/>
            </a:pPr>
            <a:endParaRPr dirty="0" lang="en-US" sz="1200">
              <a:latin typeface="+mj-lt"/>
            </a:endParaRPr>
          </a:p>
          <a:p>
            <a:pPr indent="0" marL="0">
              <a:buNone/>
            </a:pPr>
            <a:endParaRPr dirty="0" lang="en-US" sz="1200">
              <a:latin typeface="+mj-lt"/>
            </a:endParaRPr>
          </a:p>
          <a:p>
            <a:pPr indent="0" marL="0">
              <a:buNone/>
            </a:pPr>
            <a:endParaRPr dirty="0" lang="en-US" sz="1200">
              <a:latin typeface="+mj-lt"/>
            </a:endParaRPr>
          </a:p>
          <a:p>
            <a:pPr indent="0" marL="0">
              <a:buNone/>
            </a:pPr>
            <a:endParaRPr dirty="0" lang="en-US" sz="1200">
              <a:latin typeface="+mj-lt"/>
            </a:endParaRPr>
          </a:p>
          <a:p>
            <a:pPr indent="0" marL="0">
              <a:buNone/>
            </a:pPr>
            <a:endParaRPr dirty="0" lang="en-US" sz="1200">
              <a:latin typeface="+mj-lt"/>
            </a:endParaRPr>
          </a:p>
          <a:p>
            <a:pPr indent="0" marL="0">
              <a:buNone/>
            </a:pPr>
            <a:endParaRPr dirty="0" lang="en-US" sz="1200">
              <a:latin typeface="+mj-lt"/>
            </a:endParaRPr>
          </a:p>
          <a:p>
            <a:pPr indent="0" marL="0">
              <a:buNone/>
            </a:pPr>
            <a:endParaRPr dirty="0" lang="en-US" sz="1200">
              <a:latin typeface="+mj-lt"/>
            </a:endParaRPr>
          </a:p>
          <a:p>
            <a:pPr indent="0" marL="0">
              <a:buNone/>
            </a:pPr>
            <a:endParaRPr dirty="0" lang="en-US" sz="1200">
              <a:latin typeface="+mj-lt"/>
            </a:endParaRPr>
          </a:p>
          <a:p>
            <a:pPr indent="0" marL="0">
              <a:buNone/>
            </a:pPr>
            <a:endParaRPr dirty="0" lang="en-US" sz="1200">
              <a:latin typeface="+mj-lt"/>
            </a:endParaRPr>
          </a:p>
          <a:p>
            <a:pPr indent="0" marL="0">
              <a:buNone/>
            </a:pPr>
            <a:endParaRPr dirty="0" lang="en-US" sz="1200">
              <a:latin typeface="+mj-lt"/>
            </a:endParaRPr>
          </a:p>
          <a:p>
            <a:pPr indent="0" marL="0">
              <a:buNone/>
            </a:pPr>
            <a:endParaRPr dirty="0" lang="en-US" sz="1200">
              <a:latin typeface="+mj-lt"/>
            </a:endParaRPr>
          </a:p>
          <a:p>
            <a:pPr indent="0" marL="0">
              <a:buNone/>
            </a:pPr>
            <a:endParaRPr dirty="0" lang="en-US" sz="1200">
              <a:latin typeface="+mj-lt"/>
            </a:endParaRPr>
          </a:p>
          <a:p>
            <a:pPr indent="0" marL="0">
              <a:buNone/>
            </a:pPr>
            <a:endParaRPr dirty="0" lang="en-US" sz="1200">
              <a:latin typeface="+mj-lt"/>
            </a:endParaRPr>
          </a:p>
          <a:p>
            <a:pPr indent="0" marL="0">
              <a:buNone/>
            </a:pPr>
            <a:endParaRPr dirty="0" lang="en-US" sz="1200">
              <a:latin typeface="+mj-lt"/>
            </a:endParaRPr>
          </a:p>
          <a:p>
            <a:pPr indent="0" marL="0">
              <a:buNone/>
            </a:pPr>
            <a:endParaRPr dirty="0" lang="en-US" sz="1200">
              <a:latin typeface="+mj-lt"/>
            </a:endParaRPr>
          </a:p>
          <a:p>
            <a:pPr indent="0" marL="0">
              <a:buNone/>
            </a:pPr>
            <a:r>
              <a:rPr dirty="0" lang="en-US" sz="1200">
                <a:latin typeface="+mj-lt"/>
              </a:rPr>
              <a:t>REF: http://nca2014.globalchange.gov/highlights/overview/overview</a:t>
            </a:r>
          </a:p>
        </p:txBody>
      </p:sp>
      <p:pic>
        <p:nvPicPr>
          <p:cNvPr id="4" name="Picture 3">
            <a:extLst>
              <a:ext uri="{FF2B5EF4-FFF2-40B4-BE49-F238E27FC236}">
                <a16:creationId xmlns:a16="http://schemas.microsoft.com/office/drawing/2014/main" id="{33D8707B-DBE5-4369-B2DB-71327FE1EB39}"/>
              </a:ext>
            </a:extLst>
          </p:cNvPr>
          <p:cNvPicPr>
            <a:picLocks noChangeAspect="1"/>
          </p:cNvPicPr>
          <p:nvPr/>
        </p:nvPicPr>
        <p:blipFill>
          <a:blip r:embed="rId2"/>
          <a:stretch>
            <a:fillRect/>
          </a:stretch>
        </p:blipFill>
        <p:spPr>
          <a:xfrm>
            <a:off x="1263090" y="483702"/>
            <a:ext cx="9665819" cy="5477297"/>
          </a:xfrm>
          <a:prstGeom prst="rect">
            <a:avLst/>
          </a:prstGeom>
        </p:spPr>
      </p:pic>
    </p:spTree>
    <p:extLst>
      <p:ext uri="{BB962C8B-B14F-4D97-AF65-F5344CB8AC3E}">
        <p14:creationId xmlns:p14="http://schemas.microsoft.com/office/powerpoint/2010/main" val="3796724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FB1BC7-9D8B-4DD9-B4AC-8B0E3E854099}"/>
              </a:ext>
            </a:extLst>
          </p:cNvPr>
          <p:cNvPicPr>
            <a:picLocks noChangeAspect="1"/>
          </p:cNvPicPr>
          <p:nvPr/>
        </p:nvPicPr>
        <p:blipFill>
          <a:blip r:embed="rId2"/>
          <a:stretch>
            <a:fillRect/>
          </a:stretch>
        </p:blipFill>
        <p:spPr>
          <a:xfrm>
            <a:off x="2634749" y="749241"/>
            <a:ext cx="7212024" cy="5148427"/>
          </a:xfrm>
          <a:prstGeom prst="rect">
            <a:avLst/>
          </a:prstGeom>
        </p:spPr>
      </p:pic>
      <p:sp>
        <p:nvSpPr>
          <p:cNvPr id="7" name="TextBox 6">
            <a:extLst>
              <a:ext uri="{FF2B5EF4-FFF2-40B4-BE49-F238E27FC236}">
                <a16:creationId xmlns:a16="http://schemas.microsoft.com/office/drawing/2014/main" id="{B2376A7D-FDA8-4EAF-B433-A94D06EB1EA7}"/>
              </a:ext>
            </a:extLst>
          </p:cNvPr>
          <p:cNvSpPr txBox="1"/>
          <p:nvPr/>
        </p:nvSpPr>
        <p:spPr>
          <a:xfrm>
            <a:off x="604198" y="6358551"/>
            <a:ext cx="6098842" cy="276999"/>
          </a:xfrm>
          <a:prstGeom prst="rect">
            <a:avLst/>
          </a:prstGeom>
          <a:noFill/>
        </p:spPr>
        <p:txBody>
          <a:bodyPr numCol="1" wrap="square">
            <a:spAutoFit/>
          </a:bodyPr>
          <a:lstStyle/>
          <a:p>
            <a:r>
              <a:rPr dirty="0" lang="en-US" sz="1200">
                <a:latin typeface="+mj-lt"/>
              </a:rPr>
              <a:t>https://commons.wikimedia.org/wiki/File:Earth%27s_greenhouse_effect_(US_EPA,_2012).png</a:t>
            </a:r>
          </a:p>
        </p:txBody>
      </p:sp>
    </p:spTree>
    <p:extLst>
      <p:ext uri="{BB962C8B-B14F-4D97-AF65-F5344CB8AC3E}">
        <p14:creationId xmlns:p14="http://schemas.microsoft.com/office/powerpoint/2010/main" val="3364994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6EF432-5969-4DEC-8B89-91475078BDA9}"/>
              </a:ext>
            </a:extLst>
          </p:cNvPr>
          <p:cNvPicPr>
            <a:picLocks noChangeAspect="1"/>
          </p:cNvPicPr>
          <p:nvPr/>
        </p:nvPicPr>
        <p:blipFill>
          <a:blip r:embed="rId2"/>
          <a:stretch>
            <a:fillRect/>
          </a:stretch>
        </p:blipFill>
        <p:spPr>
          <a:xfrm>
            <a:off x="723316" y="714233"/>
            <a:ext cx="4815076" cy="5148427"/>
          </a:xfrm>
          <a:prstGeom prst="rect">
            <a:avLst/>
          </a:prstGeom>
        </p:spPr>
      </p:pic>
      <p:pic>
        <p:nvPicPr>
          <p:cNvPr id="2" name="Picture 2">
            <a:extLst>
              <a:ext uri="{FF2B5EF4-FFF2-40B4-BE49-F238E27FC236}">
                <a16:creationId xmlns:a16="http://schemas.microsoft.com/office/drawing/2014/main" id="{C987E2F6-848C-47D9-9EFC-C7E6F23BC2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1269" y="714233"/>
            <a:ext cx="4606785" cy="3253863"/>
          </a:xfrm>
          <a:prstGeom prst="rect">
            <a:avLst/>
          </a:prstGeom>
        </p:spPr>
      </p:pic>
      <p:sp>
        <p:nvSpPr>
          <p:cNvPr id="5" name="TextBox 4">
            <a:extLst>
              <a:ext uri="{FF2B5EF4-FFF2-40B4-BE49-F238E27FC236}">
                <a16:creationId xmlns:a16="http://schemas.microsoft.com/office/drawing/2014/main" id="{ABEAF1EA-B498-433E-9F4A-40DC11931CC9}"/>
              </a:ext>
            </a:extLst>
          </p:cNvPr>
          <p:cNvSpPr txBox="1"/>
          <p:nvPr/>
        </p:nvSpPr>
        <p:spPr>
          <a:xfrm>
            <a:off x="255896" y="6241007"/>
            <a:ext cx="10704962" cy="461665"/>
          </a:xfrm>
          <a:prstGeom prst="rect">
            <a:avLst/>
          </a:prstGeom>
          <a:noFill/>
        </p:spPr>
        <p:txBody>
          <a:bodyPr numCol="1" wrap="square">
            <a:spAutoFit/>
          </a:bodyPr>
          <a:lstStyle/>
          <a:p>
            <a:r>
              <a:rPr dirty="0" lang="en-US" sz="1200">
                <a:latin typeface="+mj-lt"/>
                <a:hlinkClick r:id="rId4"/>
              </a:rPr>
              <a:t>https://www.livescience.com/52680-the-role-of-animal-farts-in-global-warming-infographic.html</a:t>
            </a:r>
            <a:br>
              <a:rPr dirty="0" lang="en-US" sz="1200">
                <a:latin typeface="+mj-lt"/>
              </a:rPr>
            </a:br>
            <a:r>
              <a:rPr dirty="0" lang="en-US" sz="1200">
                <a:latin typeface="+mj-lt"/>
              </a:rPr>
              <a:t>https://www.dreamstime.com/stock-illustration-greenhouse-effect-global-warming-infographic-elements-illus-illustration-flat-design-image66011969</a:t>
            </a:r>
          </a:p>
        </p:txBody>
      </p:sp>
      <p:sp>
        <p:nvSpPr>
          <p:cNvPr id="8" name="TextBox 7">
            <a:extLst>
              <a:ext uri="{FF2B5EF4-FFF2-40B4-BE49-F238E27FC236}">
                <a16:creationId xmlns:a16="http://schemas.microsoft.com/office/drawing/2014/main" id="{C75F7C4A-85E8-4DB6-B451-5A7540CE8D30}"/>
              </a:ext>
            </a:extLst>
          </p:cNvPr>
          <p:cNvSpPr txBox="1"/>
          <p:nvPr/>
        </p:nvSpPr>
        <p:spPr>
          <a:xfrm>
            <a:off x="6098843" y="4747919"/>
            <a:ext cx="5401483" cy="1169551"/>
          </a:xfrm>
          <a:prstGeom prst="rect">
            <a:avLst/>
          </a:prstGeom>
          <a:noFill/>
        </p:spPr>
        <p:txBody>
          <a:bodyPr numCol="1" wrap="square">
            <a:spAutoFit/>
          </a:bodyPr>
          <a:lstStyle/>
          <a:p>
            <a:pPr algn="just"/>
            <a:r>
              <a:rPr altLang="en-CA" dirty="0" lang="en-CA" sz="1400">
                <a:latin typeface="+mj-lt"/>
              </a:rPr>
              <a:t>Ruminants including cattle and deer produce large amounts of methane, a greenhouse gas with an impact on the atmosphere 23 times greater than that of carbon dioxide. The production of methane by this process is called enteric fermentation, and it accounts for more than a quarter of methane emissions in the United States.</a:t>
            </a:r>
            <a:r>
              <a:rPr dirty="0" lang="en-US" sz="1400">
                <a:latin typeface="+mj-lt"/>
              </a:rPr>
              <a:t> </a:t>
            </a:r>
          </a:p>
        </p:txBody>
      </p:sp>
      <p:sp>
        <p:nvSpPr>
          <p:cNvPr id="6" name="TextBox 5">
            <a:extLst>
              <a:ext uri="{FF2B5EF4-FFF2-40B4-BE49-F238E27FC236}">
                <a16:creationId xmlns:a16="http://schemas.microsoft.com/office/drawing/2014/main" id="{D74D84BD-8F81-414B-9D6E-5E55BC7CCB53}"/>
              </a:ext>
            </a:extLst>
          </p:cNvPr>
          <p:cNvSpPr txBox="1"/>
          <p:nvPr/>
        </p:nvSpPr>
        <p:spPr>
          <a:xfrm>
            <a:off x="6098843" y="4346443"/>
            <a:ext cx="1828800" cy="369332"/>
          </a:xfrm>
          <a:prstGeom prst="rect">
            <a:avLst/>
          </a:prstGeom>
          <a:noFill/>
        </p:spPr>
        <p:txBody>
          <a:bodyPr numCol="1" rtlCol="0" wrap="square">
            <a:spAutoFit/>
          </a:bodyPr>
          <a:lstStyle/>
          <a:p>
            <a:pPr algn="l"/>
            <a:r>
              <a:rPr b="1" dirty="0" lang="en-US">
                <a:latin typeface="+mj-lt"/>
              </a:rPr>
              <a:t>Did you know?</a:t>
            </a:r>
          </a:p>
        </p:txBody>
      </p:sp>
    </p:spTree>
    <p:extLst>
      <p:ext uri="{BB962C8B-B14F-4D97-AF65-F5344CB8AC3E}">
        <p14:creationId xmlns:p14="http://schemas.microsoft.com/office/powerpoint/2010/main" val="7474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393A2-FA08-43C0-B98B-24E135D0B137}"/>
              </a:ext>
            </a:extLst>
          </p:cNvPr>
          <p:cNvSpPr>
            <a:spLocks noGrp="1"/>
          </p:cNvSpPr>
          <p:nvPr>
            <p:ph type="title"/>
          </p:nvPr>
        </p:nvSpPr>
        <p:spPr>
          <a:xfrm>
            <a:off x="838200" y="365125"/>
            <a:ext cx="10515600" cy="893383"/>
          </a:xfrm>
        </p:spPr>
        <p:txBody>
          <a:bodyPr numCol="1">
            <a:normAutofit/>
          </a:bodyPr>
          <a:lstStyle/>
          <a:p>
            <a:pPr algn="ctr"/>
            <a:r>
              <a:rPr b="1" dirty="0" lang="en-US" sz="4000">
                <a:solidFill>
                  <a:srgbClr val="000000"/>
                </a:solidFill>
                <a:latin typeface="+mn-lt"/>
              </a:rPr>
              <a:t>The Arctic</a:t>
            </a:r>
          </a:p>
        </p:txBody>
      </p:sp>
      <p:sp>
        <p:nvSpPr>
          <p:cNvPr id="3" name="Content Placeholder 2">
            <a:extLst>
              <a:ext uri="{FF2B5EF4-FFF2-40B4-BE49-F238E27FC236}">
                <a16:creationId xmlns:a16="http://schemas.microsoft.com/office/drawing/2014/main" id="{2B480809-741F-4426-929A-F386601DED95}"/>
              </a:ext>
            </a:extLst>
          </p:cNvPr>
          <p:cNvSpPr>
            <a:spLocks noGrp="1"/>
          </p:cNvSpPr>
          <p:nvPr>
            <p:ph idx="1"/>
          </p:nvPr>
        </p:nvSpPr>
        <p:spPr>
          <a:xfrm>
            <a:off x="545373" y="1506520"/>
            <a:ext cx="6923932" cy="4968478"/>
          </a:xfrm>
        </p:spPr>
        <p:txBody>
          <a:bodyPr numCol="1">
            <a:normAutofit fontScale="25000" lnSpcReduction="20000"/>
          </a:bodyPr>
          <a:lstStyle/>
          <a:p>
            <a:pPr>
              <a:buFontTx/>
              <a:buChar char="-"/>
            </a:pPr>
            <a:r>
              <a:rPr dirty="0" lang="en-US" sz="8000">
                <a:latin typeface="Calibri"/>
              </a:rPr>
              <a:t>The Arctic has over 14 million square kilometers of land, water and ice</a:t>
            </a:r>
          </a:p>
          <a:p>
            <a:pPr>
              <a:buFontTx/>
              <a:buChar char="-"/>
            </a:pPr>
            <a:r>
              <a:rPr dirty="0" lang="en-US" sz="8000">
                <a:latin typeface="Calibri"/>
              </a:rPr>
              <a:t> It encompasses all land and sea north of the 66</a:t>
            </a:r>
            <a:r>
              <a:rPr baseline="30000" dirty="0" lang="en-US" sz="8000">
                <a:latin typeface="Calibri"/>
              </a:rPr>
              <a:t>th</a:t>
            </a:r>
            <a:r>
              <a:rPr dirty="0" lang="en-US" sz="8000">
                <a:latin typeface="Calibri"/>
              </a:rPr>
              <a:t> Parallel</a:t>
            </a:r>
          </a:p>
          <a:p>
            <a:pPr>
              <a:buFontTx/>
              <a:buChar char="-"/>
            </a:pPr>
            <a:r>
              <a:rPr dirty="0" lang="en-US" sz="8000">
                <a:latin typeface="Calibri"/>
              </a:rPr>
              <a:t>The Arctic Circle shares a border with 8 nations: Canada, Finland, Greenland, Iceland, Norway, Russia, Sweden and the US</a:t>
            </a:r>
          </a:p>
          <a:p>
            <a:pPr>
              <a:buFontTx/>
              <a:buChar char="-"/>
            </a:pPr>
            <a:r>
              <a:rPr altLang="en-CA" dirty="0" lang="en-CA" sz="8000">
                <a:latin typeface="Calibri"/>
              </a:rPr>
              <a:t>Under international law, the high seas including the</a:t>
            </a:r>
            <a:r>
              <a:rPr dirty="0" lang="en-US" sz="8000">
                <a:latin typeface="Calibri"/>
              </a:rPr>
              <a:t> North Pole</a:t>
            </a:r>
            <a:r>
              <a:rPr altLang="en-CA" dirty="0" lang="en-CA" sz="8000">
                <a:latin typeface="Calibri"/>
              </a:rPr>
              <a:t> </a:t>
            </a:r>
            <a:r>
              <a:rPr dirty="0" lang="en-US" sz="8000">
                <a:latin typeface="Calibri"/>
              </a:rPr>
              <a:t>and the </a:t>
            </a:r>
            <a:r>
              <a:rPr altLang="en-CA" dirty="0" lang="en-CA" sz="8000">
                <a:latin typeface="Calibri"/>
              </a:rPr>
              <a:t>region of the </a:t>
            </a:r>
            <a:r>
              <a:rPr dirty="0" lang="en-US" sz="8000">
                <a:latin typeface="Calibri"/>
              </a:rPr>
              <a:t>Arctic Ocean</a:t>
            </a:r>
            <a:r>
              <a:rPr altLang="en-CA" dirty="0" lang="en-CA" sz="8000">
                <a:latin typeface="Calibri"/>
              </a:rPr>
              <a:t> surrounding it, are not owned by any country</a:t>
            </a:r>
            <a:endParaRPr dirty="0" lang="en-US" sz="8000">
              <a:latin typeface="+mj-lt"/>
            </a:endParaRPr>
          </a:p>
          <a:p>
            <a:pPr algn="just" indent="0" marL="0">
              <a:buNone/>
            </a:pPr>
            <a:r>
              <a:rPr dirty="0" lang="en-US" sz="8000">
                <a:latin typeface="Calibri"/>
              </a:rPr>
              <a:t>- </a:t>
            </a:r>
            <a:r>
              <a:rPr altLang="en-CA" dirty="0" lang="en-CA" sz="8000">
                <a:latin typeface="Calibri"/>
              </a:rPr>
              <a:t>The</a:t>
            </a:r>
            <a:r>
              <a:rPr dirty="0" lang="en-US" sz="8000">
                <a:latin typeface="Calibri"/>
              </a:rPr>
              <a:t> Arctic</a:t>
            </a:r>
            <a:r>
              <a:rPr altLang="en-CA" dirty="0" lang="en-CA" sz="8000">
                <a:latin typeface="Calibri"/>
              </a:rPr>
              <a:t> consists of land, internal waters, territorial seas</a:t>
            </a:r>
            <a:r>
              <a:rPr dirty="0" lang="en-US" sz="8000">
                <a:latin typeface="Calibri"/>
              </a:rPr>
              <a:t>        exclusive Economic zones (EEZs) </a:t>
            </a:r>
            <a:r>
              <a:rPr altLang="en-CA" dirty="0" lang="en-CA" sz="8000">
                <a:latin typeface="Calibri"/>
              </a:rPr>
              <a:t>and high seas. All land, internal waters, territorial</a:t>
            </a:r>
            <a:r>
              <a:rPr dirty="0" lang="en-US" sz="8000">
                <a:latin typeface="Calibri"/>
              </a:rPr>
              <a:t> </a:t>
            </a:r>
            <a:r>
              <a:rPr altLang="en-CA" dirty="0" lang="en-CA" sz="8000">
                <a:latin typeface="Calibri"/>
              </a:rPr>
              <a:t>seas and EEZs in the Arctic are under the jurisdiction of one of the five Arctic</a:t>
            </a:r>
            <a:r>
              <a:rPr dirty="0" lang="en-US" sz="8000">
                <a:latin typeface="Calibri"/>
              </a:rPr>
              <a:t> </a:t>
            </a:r>
            <a:r>
              <a:rPr altLang="en-CA" dirty="0" lang="en-CA" sz="8000">
                <a:latin typeface="Calibri"/>
              </a:rPr>
              <a:t>coastal states:</a:t>
            </a:r>
            <a:r>
              <a:rPr dirty="0" lang="en-US" sz="8000">
                <a:latin typeface="Calibri"/>
              </a:rPr>
              <a:t>Canada, Norway, Russia, Denmark (</a:t>
            </a:r>
            <a:r>
              <a:rPr altLang="en-CA" dirty="0" lang="en-CA" sz="8000">
                <a:latin typeface="Calibri"/>
              </a:rPr>
              <a:t>via </a:t>
            </a:r>
            <a:r>
              <a:rPr dirty="0" lang="en-US" sz="8000">
                <a:latin typeface="Calibri"/>
              </a:rPr>
              <a:t>Greenland) </a:t>
            </a:r>
            <a:r>
              <a:rPr altLang="en-CA" dirty="0" lang="en-CA" sz="8000">
                <a:latin typeface="Calibri"/>
              </a:rPr>
              <a:t>and the </a:t>
            </a:r>
            <a:r>
              <a:rPr dirty="0" lang="en-US" sz="8000">
                <a:latin typeface="Calibri"/>
              </a:rPr>
              <a:t>US.</a:t>
            </a:r>
          </a:p>
          <a:p>
            <a:pPr algn="just" indent="0" marL="0">
              <a:buNone/>
            </a:pPr>
            <a:r>
              <a:rPr altLang="en-CA" dirty="0" lang="en-CA" sz="8000">
                <a:latin typeface="Calibri"/>
              </a:rPr>
              <a:t>International law regulates this area as with other portions of the Earth.</a:t>
            </a:r>
            <a:endParaRPr dirty="0" lang="en-US" sz="8000">
              <a:latin typeface="+mj-lt"/>
            </a:endParaRPr>
          </a:p>
          <a:p>
            <a:pPr indent="0" marL="0">
              <a:buNone/>
            </a:pPr>
            <a:endParaRPr dirty="0" lang="en-US" sz="1200"/>
          </a:p>
          <a:p>
            <a:pPr indent="0" marL="0">
              <a:buNone/>
            </a:pPr>
            <a:r>
              <a:rPr altLang="en-CA" dirty="0" lang="en-CA" sz="1200"/>
              <a:t> </a:t>
            </a:r>
          </a:p>
          <a:p>
            <a:pPr>
              <a:buFontTx/>
              <a:buChar char="-"/>
            </a:pPr>
            <a:endParaRPr dirty="0" lang="en-US" sz="1800"/>
          </a:p>
        </p:txBody>
      </p:sp>
      <p:pic>
        <p:nvPicPr>
          <p:cNvPr id="5" name="Picture 4">
            <a:extLst>
              <a:ext uri="{FF2B5EF4-FFF2-40B4-BE49-F238E27FC236}">
                <a16:creationId xmlns:a16="http://schemas.microsoft.com/office/drawing/2014/main" id="{9A29C308-DC77-4E4B-B939-65DC9C69A1B4}"/>
              </a:ext>
            </a:extLst>
          </p:cNvPr>
          <p:cNvPicPr>
            <a:picLocks noChangeAspect="1"/>
          </p:cNvPicPr>
          <p:nvPr/>
        </p:nvPicPr>
        <p:blipFill>
          <a:blip r:embed="rId2"/>
          <a:stretch>
            <a:fillRect/>
          </a:stretch>
        </p:blipFill>
        <p:spPr>
          <a:xfrm>
            <a:off x="7984980" y="1258508"/>
            <a:ext cx="3738447" cy="4545700"/>
          </a:xfrm>
          <a:prstGeom prst="rect">
            <a:avLst/>
          </a:prstGeom>
        </p:spPr>
      </p:pic>
    </p:spTree>
    <p:extLst>
      <p:ext uri="{BB962C8B-B14F-4D97-AF65-F5344CB8AC3E}">
        <p14:creationId xmlns:p14="http://schemas.microsoft.com/office/powerpoint/2010/main" val="11734340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E5C72-A116-4779-AB83-AE744C9236B0}"/>
              </a:ext>
            </a:extLst>
          </p:cNvPr>
          <p:cNvSpPr>
            <a:spLocks noGrp="1"/>
          </p:cNvSpPr>
          <p:nvPr>
            <p:ph type="title"/>
          </p:nvPr>
        </p:nvSpPr>
        <p:spPr/>
        <p:txBody>
          <a:bodyPr numCol="1">
            <a:normAutofit/>
          </a:bodyPr>
          <a:lstStyle/>
          <a:p>
            <a:pPr algn="ctr"/>
            <a:r>
              <a:rPr b="1" dirty="0" lang="en-US" sz="4000">
                <a:solidFill>
                  <a:schemeClr val="bg1">
                    <a:lumMod val="25000"/>
                  </a:schemeClr>
                </a:solidFill>
                <a:latin typeface="+mn-lt"/>
              </a:rPr>
              <a:t>Consequences</a:t>
            </a:r>
          </a:p>
        </p:txBody>
      </p:sp>
      <p:pic>
        <p:nvPicPr>
          <p:cNvPr id="5" name="Content Placeholder 4">
            <a:extLst>
              <a:ext uri="{FF2B5EF4-FFF2-40B4-BE49-F238E27FC236}">
                <a16:creationId xmlns:a16="http://schemas.microsoft.com/office/drawing/2014/main" id="{39D1AB4C-9D9A-4252-8208-EE238B8185C8}"/>
              </a:ext>
            </a:extLst>
          </p:cNvPr>
          <p:cNvPicPr>
            <a:picLocks noChangeAspect="1" noGrp="1"/>
          </p:cNvPicPr>
          <p:nvPr>
            <p:ph idx="1"/>
          </p:nvPr>
        </p:nvPicPr>
        <p:blipFill>
          <a:blip r:embed="rId2"/>
          <a:stretch>
            <a:fillRect/>
          </a:stretch>
        </p:blipFill>
        <p:spPr>
          <a:xfrm>
            <a:off x="628903" y="1484430"/>
            <a:ext cx="5219194" cy="4351338"/>
          </a:xfrm>
          <a:prstGeom prst="rect">
            <a:avLst/>
          </a:prstGeom>
        </p:spPr>
      </p:pic>
      <p:sp>
        <p:nvSpPr>
          <p:cNvPr id="7" name="TextBox 6">
            <a:extLst>
              <a:ext uri="{FF2B5EF4-FFF2-40B4-BE49-F238E27FC236}">
                <a16:creationId xmlns:a16="http://schemas.microsoft.com/office/drawing/2014/main" id="{8B73AC04-9229-4D71-A70E-E4BCA09913AB}"/>
              </a:ext>
            </a:extLst>
          </p:cNvPr>
          <p:cNvSpPr txBox="1"/>
          <p:nvPr/>
        </p:nvSpPr>
        <p:spPr>
          <a:xfrm>
            <a:off x="838200" y="6127277"/>
            <a:ext cx="9497136" cy="830997"/>
          </a:xfrm>
          <a:prstGeom prst="rect">
            <a:avLst/>
          </a:prstGeom>
          <a:noFill/>
        </p:spPr>
        <p:txBody>
          <a:bodyPr numCol="1" wrap="square">
            <a:spAutoFit/>
          </a:bodyPr>
          <a:lstStyle/>
          <a:p>
            <a:r>
              <a:rPr dirty="0" lang="en-US" sz="1200">
                <a:latin typeface="+mj-lt"/>
                <a:hlinkClick r:id="rId3"/>
              </a:rPr>
              <a:t>REF: https://www.fs.fed.us/rm/boise/research/techtrans/projects/scienceforkids/climatechange</a:t>
            </a:r>
            <a:endParaRPr dirty="0" lang="en-US" sz="1200">
              <a:latin typeface="+mj-lt"/>
            </a:endParaRPr>
          </a:p>
          <a:p>
            <a:r>
              <a:rPr dirty="0" lang="en-US" sz="1200">
                <a:latin typeface="+mj-lt"/>
              </a:rPr>
              <a:t>        https://mettahu.files.wordpress.com/2013/12/global_warming_infographic.jpg</a:t>
            </a:r>
          </a:p>
          <a:p>
            <a:endParaRPr dirty="0" lang="en-US" sz="1200">
              <a:latin typeface="+mj-lt"/>
            </a:endParaRPr>
          </a:p>
          <a:p>
            <a:endParaRPr dirty="0" lang="en-US" sz="1200">
              <a:latin typeface="+mj-lt"/>
            </a:endParaRPr>
          </a:p>
        </p:txBody>
      </p:sp>
      <p:pic>
        <p:nvPicPr>
          <p:cNvPr id="9" name="Picture 8">
            <a:extLst>
              <a:ext uri="{FF2B5EF4-FFF2-40B4-BE49-F238E27FC236}">
                <a16:creationId xmlns:a16="http://schemas.microsoft.com/office/drawing/2014/main" id="{B7D83E36-5FD5-49BB-87AC-B1B6ABEDE6E8}"/>
              </a:ext>
            </a:extLst>
          </p:cNvPr>
          <p:cNvPicPr>
            <a:picLocks noChangeAspect="1"/>
          </p:cNvPicPr>
          <p:nvPr/>
        </p:nvPicPr>
        <p:blipFill>
          <a:blip r:embed="rId4"/>
          <a:stretch>
            <a:fillRect/>
          </a:stretch>
        </p:blipFill>
        <p:spPr>
          <a:xfrm>
            <a:off x="5988065" y="1484430"/>
            <a:ext cx="5801783" cy="4351338"/>
          </a:xfrm>
          <a:prstGeom prst="rect">
            <a:avLst/>
          </a:prstGeom>
        </p:spPr>
      </p:pic>
    </p:spTree>
    <p:extLst>
      <p:ext uri="{BB962C8B-B14F-4D97-AF65-F5344CB8AC3E}">
        <p14:creationId xmlns:p14="http://schemas.microsoft.com/office/powerpoint/2010/main" val="24161292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7D9CE-4D8D-4876-B265-93E2C3643A10}"/>
              </a:ext>
            </a:extLst>
          </p:cNvPr>
          <p:cNvSpPr>
            <a:spLocks noGrp="1"/>
          </p:cNvSpPr>
          <p:nvPr>
            <p:ph type="title"/>
          </p:nvPr>
        </p:nvSpPr>
        <p:spPr>
          <a:xfrm>
            <a:off x="7662082" y="6176962"/>
            <a:ext cx="4748851" cy="681037"/>
          </a:xfrm>
        </p:spPr>
        <p:txBody>
          <a:bodyPr numCol="1">
            <a:normAutofit fontScale="90000"/>
          </a:bodyPr>
          <a:lstStyle/>
          <a:p>
            <a:r>
              <a:rPr dirty="0" lang="en-US" sz="1200">
                <a:effectLst/>
              </a:rPr>
              <a:t>References:</a:t>
            </a:r>
            <a:br>
              <a:rPr dirty="0" lang="en-US" sz="1200">
                <a:effectLst/>
              </a:rPr>
            </a:br>
            <a:r>
              <a:rPr dirty="0" lang="en-US" sz="1200">
                <a:effectLst/>
              </a:rPr>
              <a:t>*</a:t>
            </a:r>
            <a:r>
              <a:rPr altLang="en-CA" dirty="0" lang="en-CA" sz="1200">
                <a:effectLst/>
              </a:rPr>
              <a:t>2014 Living World Report by the London Zoological Society and the WWF</a:t>
            </a:r>
            <a:br>
              <a:rPr dirty="0" lang="en-US" sz="1200">
                <a:effectLst/>
              </a:rPr>
            </a:br>
            <a:r>
              <a:rPr dirty="0" lang="en-US" sz="1200">
                <a:effectLst/>
              </a:rPr>
              <a:t>**</a:t>
            </a:r>
            <a:r>
              <a:rPr altLang="en-CA" dirty="0" lang="en-CA" sz="1200">
                <a:effectLst/>
              </a:rPr>
              <a:t>http://www.exposingtruth.com/52-drop-animal-populations-40-years/</a:t>
            </a:r>
            <a:r>
              <a:rPr dirty="0" lang="en-US" sz="1300">
                <a:effectLst/>
                <a:hlinkClick r:id="rId2"/>
              </a:rPr>
              <a:t>: </a:t>
            </a:r>
            <a:r>
              <a:rPr altLang="en-CA" dirty="0" lang="en-CA" sz="1300">
                <a:effectLst/>
                <a:hlinkClick r:id="rId3"/>
              </a:rPr>
              <a:t>Effects of global warming essay</a:t>
            </a:r>
            <a:r>
              <a:rPr altLang="en-CA" dirty="0" lang="en-CA" sz="1300">
                <a:hlinkClick r:id="rId4"/>
              </a:rPr>
              <a:t>www.drobnyreality.sk</a:t>
            </a:r>
            <a:br>
              <a:rPr altLang="en-CA" dirty="0" lang="en-CA">
                <a:effectLst/>
              </a:rPr>
            </a:br>
            <a:endParaRPr dirty="0" lang="en-US"/>
          </a:p>
        </p:txBody>
      </p:sp>
      <p:sp>
        <p:nvSpPr>
          <p:cNvPr id="3" name="Content Placeholder 2">
            <a:extLst>
              <a:ext uri="{FF2B5EF4-FFF2-40B4-BE49-F238E27FC236}">
                <a16:creationId xmlns:a16="http://schemas.microsoft.com/office/drawing/2014/main" id="{F009D67B-5762-4925-82A9-16C3F25127FE}"/>
              </a:ext>
            </a:extLst>
          </p:cNvPr>
          <p:cNvSpPr>
            <a:spLocks noGrp="1"/>
          </p:cNvSpPr>
          <p:nvPr>
            <p:ph idx="1"/>
          </p:nvPr>
        </p:nvSpPr>
        <p:spPr>
          <a:xfrm>
            <a:off x="838200" y="952500"/>
            <a:ext cx="10515600" cy="5224463"/>
          </a:xfrm>
        </p:spPr>
        <p:txBody>
          <a:bodyPr numCol="1">
            <a:normAutofit/>
          </a:bodyPr>
          <a:lstStyle/>
          <a:p>
            <a:pPr algn="just"/>
            <a:r>
              <a:rPr altLang="en-CA" dirty="0" lang="en-CA" sz="2000"/>
              <a:t>Taken together, we are collectively over-extending our resource use far beyond what the planet has to offer. We have been in a “bio capacity deficit” for more than the last 30 years, and we have</a:t>
            </a:r>
            <a:r>
              <a:rPr dirty="0" lang="en-US" sz="2000"/>
              <a:t> lost 52% of all wild animals being measured since 1970</a:t>
            </a:r>
            <a:r>
              <a:rPr altLang="en-CA" dirty="0" lang="en-CA" sz="2000"/>
              <a:t>. </a:t>
            </a:r>
            <a:r>
              <a:rPr dirty="0" lang="en-US" sz="2000"/>
              <a:t>*</a:t>
            </a:r>
          </a:p>
          <a:p>
            <a:pPr algn="just"/>
            <a:r>
              <a:rPr altLang="en-CA" dirty="0" lang="en-CA" sz="2000"/>
              <a:t>We are heating the planet at an increasing rate while also increasingly destroying natural ecosystems for financial gain: we have </a:t>
            </a:r>
            <a:r>
              <a:rPr dirty="0" lang="en-US" sz="2000"/>
              <a:t>pushed the extinction rate to about 1000x its natural background level</a:t>
            </a:r>
            <a:r>
              <a:rPr altLang="en-CA" dirty="0" lang="en-CA" sz="2000"/>
              <a:t>.</a:t>
            </a:r>
            <a:r>
              <a:rPr dirty="0" lang="en-US" sz="2000"/>
              <a:t> **</a:t>
            </a:r>
            <a:endParaRPr altLang="en-CA" dirty="0" lang="en-CA" sz="2000"/>
          </a:p>
          <a:p>
            <a:endParaRPr dirty="0" lang="en-US"/>
          </a:p>
        </p:txBody>
      </p:sp>
      <p:pic>
        <p:nvPicPr>
          <p:cNvPr id="5" name="Picture 4">
            <a:extLst>
              <a:ext uri="{FF2B5EF4-FFF2-40B4-BE49-F238E27FC236}">
                <a16:creationId xmlns:a16="http://schemas.microsoft.com/office/drawing/2014/main" id="{8CB1C61E-EB8A-4561-B420-055913E98111}"/>
              </a:ext>
            </a:extLst>
          </p:cNvPr>
          <p:cNvPicPr>
            <a:picLocks noChangeAspect="1"/>
          </p:cNvPicPr>
          <p:nvPr/>
        </p:nvPicPr>
        <p:blipFill>
          <a:blip r:embed="rId5"/>
          <a:stretch>
            <a:fillRect/>
          </a:stretch>
        </p:blipFill>
        <p:spPr>
          <a:xfrm>
            <a:off x="1206800" y="3010827"/>
            <a:ext cx="5056384" cy="3370923"/>
          </a:xfrm>
          <a:prstGeom prst="rect">
            <a:avLst/>
          </a:prstGeom>
        </p:spPr>
      </p:pic>
      <p:sp>
        <p:nvSpPr>
          <p:cNvPr id="7" name="TextBox 6">
            <a:extLst>
              <a:ext uri="{FF2B5EF4-FFF2-40B4-BE49-F238E27FC236}">
                <a16:creationId xmlns:a16="http://schemas.microsoft.com/office/drawing/2014/main" id="{6BC3D6E3-FA4D-464E-A0B9-7CF394BFBBA2}"/>
              </a:ext>
            </a:extLst>
          </p:cNvPr>
          <p:cNvSpPr txBox="1"/>
          <p:nvPr/>
        </p:nvSpPr>
        <p:spPr>
          <a:xfrm>
            <a:off x="7320317" y="3193138"/>
            <a:ext cx="4033483" cy="2031325"/>
          </a:xfrm>
          <a:prstGeom prst="rect">
            <a:avLst/>
          </a:prstGeom>
          <a:noFill/>
        </p:spPr>
        <p:txBody>
          <a:bodyPr numCol="1" wrap="square">
            <a:spAutoFit/>
          </a:bodyPr>
          <a:lstStyle/>
          <a:p>
            <a:pPr algn="just"/>
            <a:r>
              <a:rPr dirty="0" lang="en-US"/>
              <a:t>* </a:t>
            </a:r>
            <a:r>
              <a:rPr altLang="en-CA" dirty="0" lang="en-CA"/>
              <a:t>The fact remains that the biggest slice of our ecological footprint comes in the form of carbon emissions. Although issues like </a:t>
            </a:r>
            <a:r>
              <a:rPr altLang="en-CA" dirty="0" lang="en-CA">
                <a:hlinkClick r:id="rId6"/>
              </a:rPr>
              <a:t>deforestation remain important</a:t>
            </a:r>
            <a:r>
              <a:rPr altLang="en-CA" dirty="0" lang="en-CA"/>
              <a:t>, no single area has increased quite as fast or as drastically as carbon emissions.</a:t>
            </a:r>
            <a:endParaRPr dirty="0" lang="en-US"/>
          </a:p>
        </p:txBody>
      </p:sp>
    </p:spTree>
    <p:extLst>
      <p:ext uri="{BB962C8B-B14F-4D97-AF65-F5344CB8AC3E}">
        <p14:creationId xmlns:p14="http://schemas.microsoft.com/office/powerpoint/2010/main" val="40983484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4EE3E9-603E-49CF-A50F-2F9F57FFCAD1}"/>
              </a:ext>
            </a:extLst>
          </p:cNvPr>
          <p:cNvSpPr>
            <a:spLocks noGrp="1"/>
          </p:cNvSpPr>
          <p:nvPr>
            <p:ph idx="1"/>
          </p:nvPr>
        </p:nvSpPr>
        <p:spPr>
          <a:xfrm>
            <a:off x="982520" y="2493273"/>
            <a:ext cx="3805238" cy="2440586"/>
          </a:xfrm>
        </p:spPr>
        <p:txBody>
          <a:bodyPr numCol="1">
            <a:normAutofit/>
          </a:bodyPr>
          <a:lstStyle/>
          <a:p>
            <a:pPr algn="just" indent="0" marL="0">
              <a:buNone/>
            </a:pPr>
            <a:r>
              <a:rPr altLang="en-CA" dirty="0" lang="en-CA" sz="2000">
                <a:latin typeface="+mj-lt"/>
              </a:rPr>
              <a:t>As the oceans warm up -- and they have -- fish are moving to cooler places. The newest study on the impact of climate change on global fisheries by </a:t>
            </a:r>
            <a:r>
              <a:rPr altLang="en-CA" b="1" dirty="0" lang="en-CA" sz="2000">
                <a:latin typeface="+mj-lt"/>
              </a:rPr>
              <a:t>University of British Columbia</a:t>
            </a:r>
            <a:r>
              <a:rPr altLang="en-CA" dirty="0" lang="en-CA" sz="2000">
                <a:latin typeface="+mj-lt"/>
              </a:rPr>
              <a:t> researchers documented fish moving toward the poles and to deeper waters. </a:t>
            </a:r>
            <a:endParaRPr dirty="0" lang="en-US" sz="2000">
              <a:latin typeface="+mj-lt"/>
            </a:endParaRPr>
          </a:p>
        </p:txBody>
      </p:sp>
      <p:pic>
        <p:nvPicPr>
          <p:cNvPr id="4" name="Picture 3">
            <a:extLst>
              <a:ext uri="{FF2B5EF4-FFF2-40B4-BE49-F238E27FC236}">
                <a16:creationId xmlns:a16="http://schemas.microsoft.com/office/drawing/2014/main" id="{3EEF5BD6-A03A-4D45-93C4-5EAF7CA8D47B}"/>
              </a:ext>
            </a:extLst>
          </p:cNvPr>
          <p:cNvPicPr>
            <a:picLocks noChangeAspect="1"/>
          </p:cNvPicPr>
          <p:nvPr/>
        </p:nvPicPr>
        <p:blipFill rotWithShape="1">
          <a:blip r:embed="rId2"/>
          <a:srcRect l="6796"/>
          <a:stretch/>
        </p:blipFill>
        <p:spPr>
          <a:xfrm>
            <a:off x="4915580" y="753525"/>
            <a:ext cx="6344331" cy="5148427"/>
          </a:xfrm>
          <a:prstGeom prst="rect">
            <a:avLst/>
          </a:prstGeom>
        </p:spPr>
      </p:pic>
      <p:sp>
        <p:nvSpPr>
          <p:cNvPr id="7" name="TextBox 6">
            <a:extLst>
              <a:ext uri="{FF2B5EF4-FFF2-40B4-BE49-F238E27FC236}">
                <a16:creationId xmlns:a16="http://schemas.microsoft.com/office/drawing/2014/main" id="{18D9EFBD-2B3E-467A-8C80-D15B78557EE1}"/>
              </a:ext>
            </a:extLst>
          </p:cNvPr>
          <p:cNvSpPr txBox="1"/>
          <p:nvPr/>
        </p:nvSpPr>
        <p:spPr>
          <a:xfrm>
            <a:off x="982520" y="6279520"/>
            <a:ext cx="10277391" cy="276999"/>
          </a:xfrm>
          <a:prstGeom prst="rect">
            <a:avLst/>
          </a:prstGeom>
          <a:noFill/>
        </p:spPr>
        <p:txBody>
          <a:bodyPr numCol="1" wrap="square">
            <a:spAutoFit/>
          </a:bodyPr>
          <a:lstStyle/>
          <a:p>
            <a:r>
              <a:rPr dirty="0" lang="en-US" sz="1200">
                <a:latin typeface="+mj-lt"/>
              </a:rPr>
              <a:t>http://www.oregonlive.com/environment/index.ssf/2013/05/fish_moving_toward_cooler_wate.html</a:t>
            </a:r>
          </a:p>
        </p:txBody>
      </p:sp>
      <p:sp>
        <p:nvSpPr>
          <p:cNvPr id="5" name="TextBox 4">
            <a:extLst>
              <a:ext uri="{FF2B5EF4-FFF2-40B4-BE49-F238E27FC236}">
                <a16:creationId xmlns:a16="http://schemas.microsoft.com/office/drawing/2014/main" id="{0082EBC4-EE2E-4188-8FAA-3D677EA74B0D}"/>
              </a:ext>
            </a:extLst>
          </p:cNvPr>
          <p:cNvSpPr txBox="1"/>
          <p:nvPr/>
        </p:nvSpPr>
        <p:spPr>
          <a:xfrm>
            <a:off x="781903" y="633887"/>
            <a:ext cx="4005855" cy="1323439"/>
          </a:xfrm>
          <a:prstGeom prst="rect">
            <a:avLst/>
          </a:prstGeom>
          <a:noFill/>
        </p:spPr>
        <p:txBody>
          <a:bodyPr numCol="1" rtlCol="0" wrap="square">
            <a:spAutoFit/>
          </a:bodyPr>
          <a:lstStyle/>
          <a:p>
            <a:pPr algn="ctr"/>
            <a:r>
              <a:rPr b="1" dirty="0" lang="en-US" sz="4000">
                <a:solidFill>
                  <a:schemeClr val="bg1">
                    <a:lumMod val="25000"/>
                  </a:schemeClr>
                </a:solidFill>
              </a:rPr>
              <a:t>How the fisheries get affected…</a:t>
            </a:r>
          </a:p>
        </p:txBody>
      </p:sp>
    </p:spTree>
    <p:extLst>
      <p:ext uri="{BB962C8B-B14F-4D97-AF65-F5344CB8AC3E}">
        <p14:creationId xmlns:p14="http://schemas.microsoft.com/office/powerpoint/2010/main" val="12770101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D1B881-7F99-4FAD-B377-085F007DEF8D}"/>
              </a:ext>
            </a:extLst>
          </p:cNvPr>
          <p:cNvPicPr>
            <a:picLocks noChangeAspect="1"/>
          </p:cNvPicPr>
          <p:nvPr/>
        </p:nvPicPr>
        <p:blipFill>
          <a:blip r:embed="rId2"/>
          <a:stretch>
            <a:fillRect/>
          </a:stretch>
        </p:blipFill>
        <p:spPr>
          <a:xfrm>
            <a:off x="1290005" y="0"/>
            <a:ext cx="2246194" cy="6873989"/>
          </a:xfrm>
          <a:prstGeom prst="rect">
            <a:avLst/>
          </a:prstGeom>
        </p:spPr>
      </p:pic>
      <p:sp>
        <p:nvSpPr>
          <p:cNvPr id="4" name="TextBox 3">
            <a:extLst>
              <a:ext uri="{FF2B5EF4-FFF2-40B4-BE49-F238E27FC236}">
                <a16:creationId xmlns:a16="http://schemas.microsoft.com/office/drawing/2014/main" id="{32888994-AF28-4D37-90B4-E4C46A8267B4}"/>
              </a:ext>
            </a:extLst>
          </p:cNvPr>
          <p:cNvSpPr txBox="1"/>
          <p:nvPr/>
        </p:nvSpPr>
        <p:spPr>
          <a:xfrm>
            <a:off x="6077233" y="1669901"/>
            <a:ext cx="4542559" cy="2677656"/>
          </a:xfrm>
          <a:prstGeom prst="rect">
            <a:avLst/>
          </a:prstGeom>
          <a:noFill/>
        </p:spPr>
        <p:txBody>
          <a:bodyPr numCol="1" rtlCol="0" wrap="square">
            <a:spAutoFit/>
          </a:bodyPr>
          <a:lstStyle/>
          <a:p>
            <a:pPr algn="just"/>
            <a:r>
              <a:rPr b="1" dirty="0" lang="en-US" sz="2400">
                <a:solidFill>
                  <a:schemeClr val="bg1">
                    <a:lumMod val="25000"/>
                  </a:schemeClr>
                </a:solidFill>
                <a:latin typeface="+mj-lt"/>
              </a:rPr>
              <a:t>The weather is affected the most by climate change. Therefore, we are already witnessing big changes in our usual weather conditions.</a:t>
            </a:r>
          </a:p>
          <a:p>
            <a:pPr algn="just"/>
            <a:endParaRPr b="1" dirty="0" lang="en-US" sz="2400">
              <a:solidFill>
                <a:schemeClr val="bg1">
                  <a:lumMod val="25000"/>
                </a:schemeClr>
              </a:solidFill>
              <a:latin typeface="+mj-lt"/>
            </a:endParaRPr>
          </a:p>
          <a:p>
            <a:pPr algn="just"/>
            <a:r>
              <a:rPr b="1" dirty="0" lang="en-US" sz="2400">
                <a:solidFill>
                  <a:schemeClr val="bg1">
                    <a:lumMod val="25000"/>
                  </a:schemeClr>
                </a:solidFill>
                <a:latin typeface="+mj-lt"/>
              </a:rPr>
              <a:t>This is affecting the whole planet and it is just going to get worse…</a:t>
            </a:r>
          </a:p>
        </p:txBody>
      </p:sp>
      <p:pic>
        <p:nvPicPr>
          <p:cNvPr id="5" name="Picture 4">
            <a:extLst>
              <a:ext uri="{FF2B5EF4-FFF2-40B4-BE49-F238E27FC236}">
                <a16:creationId xmlns:a16="http://schemas.microsoft.com/office/drawing/2014/main" id="{BE156DF6-6BBF-4203-B5D6-5EB6EF013230}"/>
              </a:ext>
            </a:extLst>
          </p:cNvPr>
          <p:cNvPicPr>
            <a:picLocks noChangeAspect="1"/>
          </p:cNvPicPr>
          <p:nvPr/>
        </p:nvPicPr>
        <p:blipFill>
          <a:blip r:embed="rId3"/>
          <a:stretch>
            <a:fillRect/>
          </a:stretch>
        </p:blipFill>
        <p:spPr>
          <a:xfrm>
            <a:off x="9226455" y="4925988"/>
            <a:ext cx="1622449" cy="1622449"/>
          </a:xfrm>
          <a:prstGeom prst="rect">
            <a:avLst/>
          </a:prstGeom>
        </p:spPr>
      </p:pic>
      <p:pic>
        <p:nvPicPr>
          <p:cNvPr id="6" name="Picture 5">
            <a:extLst>
              <a:ext uri="{FF2B5EF4-FFF2-40B4-BE49-F238E27FC236}">
                <a16:creationId xmlns:a16="http://schemas.microsoft.com/office/drawing/2014/main" id="{CB4E30E1-22D8-4213-9F54-703579A8DE00}"/>
              </a:ext>
            </a:extLst>
          </p:cNvPr>
          <p:cNvPicPr>
            <a:picLocks noChangeAspect="1"/>
          </p:cNvPicPr>
          <p:nvPr/>
        </p:nvPicPr>
        <p:blipFill rotWithShape="1">
          <a:blip r:embed="rId4"/>
          <a:srcRect b="5068" t="7225"/>
          <a:stretch/>
        </p:blipFill>
        <p:spPr>
          <a:xfrm>
            <a:off x="4086376" y="-15989"/>
            <a:ext cx="887967" cy="6873989"/>
          </a:xfrm>
          <a:prstGeom prst="rect">
            <a:avLst/>
          </a:prstGeom>
        </p:spPr>
      </p:pic>
      <p:sp>
        <p:nvSpPr>
          <p:cNvPr id="3" name="TextBox 2">
            <a:extLst>
              <a:ext uri="{FF2B5EF4-FFF2-40B4-BE49-F238E27FC236}">
                <a16:creationId xmlns:a16="http://schemas.microsoft.com/office/drawing/2014/main" id="{DD181CDD-1D20-453A-86C0-9A01E3C0BA11}"/>
              </a:ext>
            </a:extLst>
          </p:cNvPr>
          <p:cNvSpPr txBox="1"/>
          <p:nvPr/>
        </p:nvSpPr>
        <p:spPr>
          <a:xfrm>
            <a:off x="7410734" y="318857"/>
            <a:ext cx="4781266" cy="707886"/>
          </a:xfrm>
          <a:prstGeom prst="rect">
            <a:avLst/>
          </a:prstGeom>
          <a:noFill/>
        </p:spPr>
        <p:txBody>
          <a:bodyPr numCol="1" rtlCol="0" wrap="square">
            <a:spAutoFit/>
          </a:bodyPr>
          <a:lstStyle/>
          <a:p>
            <a:pPr algn="l"/>
            <a:r>
              <a:rPr b="1" dirty="0" lang="en-US" sz="4000">
                <a:solidFill>
                  <a:schemeClr val="bg1">
                    <a:lumMod val="25000"/>
                  </a:schemeClr>
                </a:solidFill>
              </a:rPr>
              <a:t>Weather</a:t>
            </a:r>
          </a:p>
        </p:txBody>
      </p:sp>
    </p:spTree>
    <p:extLst>
      <p:ext uri="{BB962C8B-B14F-4D97-AF65-F5344CB8AC3E}">
        <p14:creationId xmlns:p14="http://schemas.microsoft.com/office/powerpoint/2010/main" val="42726180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F687F4-7E5F-4359-91DE-9D3304788174}"/>
              </a:ext>
            </a:extLst>
          </p:cNvPr>
          <p:cNvPicPr>
            <a:picLocks noChangeAspect="1"/>
          </p:cNvPicPr>
          <p:nvPr/>
        </p:nvPicPr>
        <p:blipFill>
          <a:blip r:embed="rId2"/>
          <a:stretch>
            <a:fillRect/>
          </a:stretch>
        </p:blipFill>
        <p:spPr>
          <a:xfrm>
            <a:off x="2072602" y="790674"/>
            <a:ext cx="8381670" cy="5173062"/>
          </a:xfrm>
          <a:prstGeom prst="rect">
            <a:avLst/>
          </a:prstGeom>
        </p:spPr>
      </p:pic>
      <p:sp>
        <p:nvSpPr>
          <p:cNvPr id="9" name="TextBox 8">
            <a:extLst>
              <a:ext uri="{FF2B5EF4-FFF2-40B4-BE49-F238E27FC236}">
                <a16:creationId xmlns:a16="http://schemas.microsoft.com/office/drawing/2014/main" id="{861B5E0E-8C1B-4623-B8F3-97351710AC04}"/>
              </a:ext>
            </a:extLst>
          </p:cNvPr>
          <p:cNvSpPr txBox="1"/>
          <p:nvPr/>
        </p:nvSpPr>
        <p:spPr>
          <a:xfrm>
            <a:off x="637289" y="6358551"/>
            <a:ext cx="11252295" cy="276999"/>
          </a:xfrm>
          <a:prstGeom prst="rect">
            <a:avLst/>
          </a:prstGeom>
          <a:noFill/>
        </p:spPr>
        <p:txBody>
          <a:bodyPr numCol="1" wrap="square">
            <a:spAutoFit/>
          </a:bodyPr>
          <a:lstStyle/>
          <a:p>
            <a:r>
              <a:rPr dirty="0" lang="en-US" sz="1200">
                <a:latin typeface="+mj-lt"/>
                <a:hlinkClick r:id="rId3"/>
              </a:rPr>
              <a:t>RE: https://www.canada.ca/content/canadasite/en/environment-climate-change/services/climate-c</a:t>
            </a:r>
            <a:endParaRPr dirty="0" lang="en-US" sz="1200">
              <a:latin typeface="+mj-lt"/>
            </a:endParaRPr>
          </a:p>
        </p:txBody>
      </p:sp>
    </p:spTree>
    <p:extLst>
      <p:ext uri="{BB962C8B-B14F-4D97-AF65-F5344CB8AC3E}">
        <p14:creationId xmlns:p14="http://schemas.microsoft.com/office/powerpoint/2010/main" val="36074053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CA0C401-C048-44F5-B194-479297A32341}"/>
              </a:ext>
            </a:extLst>
          </p:cNvPr>
          <p:cNvPicPr>
            <a:picLocks noChangeAspect="1"/>
          </p:cNvPicPr>
          <p:nvPr/>
        </p:nvPicPr>
        <p:blipFill>
          <a:blip r:embed="rId2"/>
          <a:stretch>
            <a:fillRect/>
          </a:stretch>
        </p:blipFill>
        <p:spPr>
          <a:xfrm>
            <a:off x="913728" y="934871"/>
            <a:ext cx="6766035" cy="5074526"/>
          </a:xfrm>
          <a:prstGeom prst="rect">
            <a:avLst/>
          </a:prstGeom>
        </p:spPr>
      </p:pic>
      <p:pic>
        <p:nvPicPr>
          <p:cNvPr id="6" name="Picture 5">
            <a:extLst>
              <a:ext uri="{FF2B5EF4-FFF2-40B4-BE49-F238E27FC236}">
                <a16:creationId xmlns:a16="http://schemas.microsoft.com/office/drawing/2014/main" id="{14AF1B6B-7DE1-474F-9A6F-ED73CB986BD2}"/>
              </a:ext>
            </a:extLst>
          </p:cNvPr>
          <p:cNvPicPr>
            <a:picLocks noChangeAspect="1"/>
          </p:cNvPicPr>
          <p:nvPr/>
        </p:nvPicPr>
        <p:blipFill>
          <a:blip r:embed="rId3"/>
          <a:stretch>
            <a:fillRect/>
          </a:stretch>
        </p:blipFill>
        <p:spPr>
          <a:xfrm>
            <a:off x="7978308" y="934871"/>
            <a:ext cx="3140630" cy="2352441"/>
          </a:xfrm>
          <a:prstGeom prst="rect">
            <a:avLst/>
          </a:prstGeom>
        </p:spPr>
      </p:pic>
      <p:sp>
        <p:nvSpPr>
          <p:cNvPr id="11" name="Content Placeholder 2">
            <a:extLst>
              <a:ext uri="{FF2B5EF4-FFF2-40B4-BE49-F238E27FC236}">
                <a16:creationId xmlns:a16="http://schemas.microsoft.com/office/drawing/2014/main" id="{4E087560-371C-44C1-BF03-23DF19E3FF32}"/>
              </a:ext>
            </a:extLst>
          </p:cNvPr>
          <p:cNvSpPr>
            <a:spLocks noGrp="1"/>
          </p:cNvSpPr>
          <p:nvPr>
            <p:ph idx="1"/>
          </p:nvPr>
        </p:nvSpPr>
        <p:spPr>
          <a:xfrm>
            <a:off x="7978308" y="3994813"/>
            <a:ext cx="3674037" cy="909851"/>
          </a:xfrm>
        </p:spPr>
        <p:txBody>
          <a:bodyPr numCol="1">
            <a:normAutofit/>
          </a:bodyPr>
          <a:lstStyle/>
          <a:p>
            <a:pPr indent="0" marL="0">
              <a:buNone/>
            </a:pPr>
            <a:r>
              <a:rPr dirty="0" lang="en-US" sz="2000">
                <a:latin typeface="+mj-lt"/>
              </a:rPr>
              <a:t>Examples: coffee cups, hair spray, deodorant spray, paint spray….</a:t>
            </a:r>
          </a:p>
        </p:txBody>
      </p:sp>
    </p:spTree>
    <p:extLst>
      <p:ext uri="{BB962C8B-B14F-4D97-AF65-F5344CB8AC3E}">
        <p14:creationId xmlns:p14="http://schemas.microsoft.com/office/powerpoint/2010/main" val="24978871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5CB68-2793-47EE-92A3-9FD7BD1B1265}"/>
              </a:ext>
            </a:extLst>
          </p:cNvPr>
          <p:cNvSpPr>
            <a:spLocks noGrp="1"/>
          </p:cNvSpPr>
          <p:nvPr>
            <p:ph type="title"/>
          </p:nvPr>
        </p:nvSpPr>
        <p:spPr>
          <a:xfrm>
            <a:off x="777069" y="212022"/>
            <a:ext cx="10515600" cy="1325563"/>
          </a:xfrm>
        </p:spPr>
        <p:txBody>
          <a:bodyPr numCol="1"/>
          <a:lstStyle/>
          <a:p>
            <a:pPr algn="ctr"/>
            <a:r>
              <a:rPr b="1" dirty="0" lang="en-US" sz="4000">
                <a:latin typeface="+mn-lt"/>
              </a:rPr>
              <a:t> </a:t>
            </a:r>
            <a:r>
              <a:rPr b="1" dirty="0" lang="en-US" sz="4000">
                <a:solidFill>
                  <a:schemeClr val="bg1">
                    <a:lumMod val="25000"/>
                  </a:schemeClr>
                </a:solidFill>
                <a:latin typeface="+mn-lt"/>
              </a:rPr>
              <a:t>Main Causes</a:t>
            </a:r>
            <a:br>
              <a:rPr b="1" dirty="0" lang="en-US">
                <a:solidFill>
                  <a:schemeClr val="bg1">
                    <a:lumMod val="25000"/>
                  </a:schemeClr>
                </a:solidFill>
              </a:rPr>
            </a:br>
            <a:r>
              <a:rPr b="1" dirty="0" lang="en-US">
                <a:solidFill>
                  <a:schemeClr val="bg1">
                    <a:lumMod val="25000"/>
                  </a:schemeClr>
                </a:solidFill>
              </a:rPr>
              <a:t> </a:t>
            </a:r>
            <a:r>
              <a:rPr b="1" dirty="0" lang="en-US" sz="2800">
                <a:solidFill>
                  <a:schemeClr val="bg1">
                    <a:lumMod val="25000"/>
                  </a:schemeClr>
                </a:solidFill>
                <a:latin typeface="+mn-lt"/>
              </a:rPr>
              <a:t>Energy Types</a:t>
            </a:r>
          </a:p>
        </p:txBody>
      </p:sp>
      <p:pic>
        <p:nvPicPr>
          <p:cNvPr id="4" name="Picture 3">
            <a:extLst>
              <a:ext uri="{FF2B5EF4-FFF2-40B4-BE49-F238E27FC236}">
                <a16:creationId xmlns:a16="http://schemas.microsoft.com/office/drawing/2014/main" id="{52AE0001-D689-4526-AE4B-528C7AA5404F}"/>
              </a:ext>
            </a:extLst>
          </p:cNvPr>
          <p:cNvPicPr>
            <a:picLocks noChangeAspect="1"/>
          </p:cNvPicPr>
          <p:nvPr/>
        </p:nvPicPr>
        <p:blipFill rotWithShape="1">
          <a:blip r:embed="rId2"/>
          <a:srcRect b="9627" l="6588" r="6621" t="21356"/>
          <a:stretch/>
        </p:blipFill>
        <p:spPr>
          <a:xfrm>
            <a:off x="2800633" y="1537585"/>
            <a:ext cx="6695933" cy="4744168"/>
          </a:xfrm>
          <a:prstGeom prst="rect">
            <a:avLst/>
          </a:prstGeom>
        </p:spPr>
      </p:pic>
    </p:spTree>
    <p:extLst>
      <p:ext uri="{BB962C8B-B14F-4D97-AF65-F5344CB8AC3E}">
        <p14:creationId xmlns:p14="http://schemas.microsoft.com/office/powerpoint/2010/main" val="3571279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CABC5E-07BE-47F2-A7CE-4700768EA05E}"/>
              </a:ext>
            </a:extLst>
          </p:cNvPr>
          <p:cNvPicPr>
            <a:picLocks noChangeAspect="1"/>
          </p:cNvPicPr>
          <p:nvPr/>
        </p:nvPicPr>
        <p:blipFill>
          <a:blip r:embed="rId2"/>
          <a:stretch>
            <a:fillRect/>
          </a:stretch>
        </p:blipFill>
        <p:spPr>
          <a:xfrm>
            <a:off x="2984122" y="490597"/>
            <a:ext cx="6302209" cy="3147131"/>
          </a:xfrm>
          <a:prstGeom prst="rect">
            <a:avLst/>
          </a:prstGeom>
        </p:spPr>
      </p:pic>
      <p:pic>
        <p:nvPicPr>
          <p:cNvPr id="5" name="Picture 4">
            <a:extLst>
              <a:ext uri="{FF2B5EF4-FFF2-40B4-BE49-F238E27FC236}">
                <a16:creationId xmlns:a16="http://schemas.microsoft.com/office/drawing/2014/main" id="{B23AE7A4-FBE0-486C-9CA2-689498466823}"/>
              </a:ext>
            </a:extLst>
          </p:cNvPr>
          <p:cNvPicPr>
            <a:picLocks noChangeAspect="1"/>
          </p:cNvPicPr>
          <p:nvPr/>
        </p:nvPicPr>
        <p:blipFill>
          <a:blip r:embed="rId3"/>
          <a:stretch>
            <a:fillRect/>
          </a:stretch>
        </p:blipFill>
        <p:spPr>
          <a:xfrm>
            <a:off x="3989302" y="3737054"/>
            <a:ext cx="4291847" cy="2652361"/>
          </a:xfrm>
          <a:prstGeom prst="rect">
            <a:avLst/>
          </a:prstGeom>
        </p:spPr>
      </p:pic>
      <p:sp>
        <p:nvSpPr>
          <p:cNvPr id="11" name="TextBox 10">
            <a:extLst>
              <a:ext uri="{FF2B5EF4-FFF2-40B4-BE49-F238E27FC236}">
                <a16:creationId xmlns:a16="http://schemas.microsoft.com/office/drawing/2014/main" id="{42B4BB13-0B91-4AF1-A235-39BD4F089E57}"/>
              </a:ext>
            </a:extLst>
          </p:cNvPr>
          <p:cNvSpPr txBox="1"/>
          <p:nvPr/>
        </p:nvSpPr>
        <p:spPr>
          <a:xfrm>
            <a:off x="483764" y="6266304"/>
            <a:ext cx="5787533" cy="276999"/>
          </a:xfrm>
          <a:prstGeom prst="rect">
            <a:avLst/>
          </a:prstGeom>
          <a:noFill/>
        </p:spPr>
        <p:txBody>
          <a:bodyPr numCol="1" rtlCol="0" wrap="square">
            <a:spAutoFit/>
          </a:bodyPr>
          <a:lstStyle/>
          <a:p>
            <a:pPr algn="l"/>
            <a:r>
              <a:rPr dirty="0" lang="en-US" sz="1000"/>
              <a:t>  </a:t>
            </a:r>
            <a:r>
              <a:rPr dirty="0" lang="en-US" sz="1200">
                <a:latin typeface="+mj-lt"/>
              </a:rPr>
              <a:t>RE: </a:t>
            </a:r>
            <a:r>
              <a:rPr dirty="0" err="1" lang="en-US" sz="1200">
                <a:latin typeface="+mj-lt"/>
              </a:rPr>
              <a:t>Cowspiracy</a:t>
            </a:r>
            <a:endParaRPr dirty="0" lang="en-US" sz="1200">
              <a:latin typeface="+mj-lt"/>
            </a:endParaRPr>
          </a:p>
        </p:txBody>
      </p:sp>
    </p:spTree>
    <p:extLst>
      <p:ext uri="{BB962C8B-B14F-4D97-AF65-F5344CB8AC3E}">
        <p14:creationId xmlns:p14="http://schemas.microsoft.com/office/powerpoint/2010/main" val="29843020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BA1717-5378-4D87-AD4C-6CFAE870187D}"/>
              </a:ext>
            </a:extLst>
          </p:cNvPr>
          <p:cNvSpPr>
            <a:spLocks noGrp="1"/>
          </p:cNvSpPr>
          <p:nvPr>
            <p:ph idx="1"/>
          </p:nvPr>
        </p:nvSpPr>
        <p:spPr>
          <a:xfrm>
            <a:off x="838200" y="469142"/>
            <a:ext cx="10515600" cy="5707821"/>
          </a:xfrm>
        </p:spPr>
        <p:txBody>
          <a:bodyPr numCol="1">
            <a:normAutofit/>
          </a:bodyPr>
          <a:lstStyle/>
          <a:p>
            <a:pPr indent="0" marL="0">
              <a:buNone/>
            </a:pPr>
            <a:r>
              <a:rPr b="1" dirty="0" lang="en-US" sz="4000">
                <a:solidFill>
                  <a:schemeClr val="bg1">
                    <a:lumMod val="25000"/>
                  </a:schemeClr>
                </a:solidFill>
              </a:rPr>
              <a:t>How the farm factories </a:t>
            </a:r>
          </a:p>
          <a:p>
            <a:pPr indent="0" marL="0">
              <a:buNone/>
            </a:pPr>
            <a:r>
              <a:rPr b="1" dirty="0" lang="en-US" sz="4000">
                <a:solidFill>
                  <a:schemeClr val="bg1">
                    <a:lumMod val="25000"/>
                  </a:schemeClr>
                </a:solidFill>
              </a:rPr>
              <a:t>     affect our planet</a:t>
            </a:r>
          </a:p>
        </p:txBody>
      </p:sp>
      <p:pic>
        <p:nvPicPr>
          <p:cNvPr id="4" name="Picture 3">
            <a:extLst>
              <a:ext uri="{FF2B5EF4-FFF2-40B4-BE49-F238E27FC236}">
                <a16:creationId xmlns:a16="http://schemas.microsoft.com/office/drawing/2014/main" id="{2D737BC0-5286-413A-8D12-B99997C8E727}"/>
              </a:ext>
            </a:extLst>
          </p:cNvPr>
          <p:cNvPicPr>
            <a:picLocks noChangeAspect="1"/>
          </p:cNvPicPr>
          <p:nvPr/>
        </p:nvPicPr>
        <p:blipFill rotWithShape="1">
          <a:blip r:embed="rId2"/>
          <a:srcRect l="2102"/>
          <a:stretch/>
        </p:blipFill>
        <p:spPr>
          <a:xfrm>
            <a:off x="696603" y="1880466"/>
            <a:ext cx="5594873" cy="3924300"/>
          </a:xfrm>
          <a:prstGeom prst="rect">
            <a:avLst/>
          </a:prstGeom>
        </p:spPr>
      </p:pic>
      <p:pic>
        <p:nvPicPr>
          <p:cNvPr id="5" name="Picture 4">
            <a:extLst>
              <a:ext uri="{FF2B5EF4-FFF2-40B4-BE49-F238E27FC236}">
                <a16:creationId xmlns:a16="http://schemas.microsoft.com/office/drawing/2014/main" id="{EE27EA51-3EE3-448A-B945-803A33AF7169}"/>
              </a:ext>
            </a:extLst>
          </p:cNvPr>
          <p:cNvPicPr>
            <a:picLocks noChangeAspect="1"/>
          </p:cNvPicPr>
          <p:nvPr/>
        </p:nvPicPr>
        <p:blipFill>
          <a:blip r:embed="rId3"/>
          <a:stretch>
            <a:fillRect/>
          </a:stretch>
        </p:blipFill>
        <p:spPr>
          <a:xfrm>
            <a:off x="6411604" y="724041"/>
            <a:ext cx="4942196" cy="2471098"/>
          </a:xfrm>
          <a:prstGeom prst="rect">
            <a:avLst/>
          </a:prstGeom>
        </p:spPr>
      </p:pic>
      <p:pic>
        <p:nvPicPr>
          <p:cNvPr id="6" name="Picture 5">
            <a:extLst>
              <a:ext uri="{FF2B5EF4-FFF2-40B4-BE49-F238E27FC236}">
                <a16:creationId xmlns:a16="http://schemas.microsoft.com/office/drawing/2014/main" id="{BC271CDB-77F3-4372-AFCD-79D8E4E2FD84}"/>
              </a:ext>
            </a:extLst>
          </p:cNvPr>
          <p:cNvPicPr>
            <a:picLocks noChangeAspect="1"/>
          </p:cNvPicPr>
          <p:nvPr/>
        </p:nvPicPr>
        <p:blipFill>
          <a:blip r:embed="rId4"/>
          <a:stretch>
            <a:fillRect/>
          </a:stretch>
        </p:blipFill>
        <p:spPr>
          <a:xfrm>
            <a:off x="6785780" y="3330076"/>
            <a:ext cx="4193844" cy="2794351"/>
          </a:xfrm>
          <a:prstGeom prst="rect">
            <a:avLst/>
          </a:prstGeom>
        </p:spPr>
      </p:pic>
      <p:sp>
        <p:nvSpPr>
          <p:cNvPr id="8" name="TextBox 7">
            <a:extLst>
              <a:ext uri="{FF2B5EF4-FFF2-40B4-BE49-F238E27FC236}">
                <a16:creationId xmlns:a16="http://schemas.microsoft.com/office/drawing/2014/main" id="{2C5F8ECF-3B2D-4EBD-ABA6-7ED3BF528CD2}"/>
              </a:ext>
            </a:extLst>
          </p:cNvPr>
          <p:cNvSpPr txBox="1"/>
          <p:nvPr/>
        </p:nvSpPr>
        <p:spPr>
          <a:xfrm>
            <a:off x="2587387" y="6311900"/>
            <a:ext cx="8451659" cy="276999"/>
          </a:xfrm>
          <a:prstGeom prst="rect">
            <a:avLst/>
          </a:prstGeom>
          <a:noFill/>
        </p:spPr>
        <p:txBody>
          <a:bodyPr numCol="1" wrap="square">
            <a:spAutoFit/>
          </a:bodyPr>
          <a:lstStyle/>
          <a:p>
            <a:r>
              <a:rPr dirty="0" lang="en-US" sz="1200"/>
              <a:t>    </a:t>
            </a:r>
            <a:r>
              <a:rPr altLang="en-CA" dirty="0" lang="en-CA" sz="1200"/>
              <a:t>#</a:t>
            </a:r>
            <a:r>
              <a:rPr altLang="en-CA" dirty="0" err="1" lang="en-CA" sz="1200"/>
              <a:t>EarthDay</a:t>
            </a:r>
            <a:r>
              <a:rPr altLang="en-CA" dirty="0" lang="en-CA" sz="1200"/>
              <a:t> </a:t>
            </a:r>
            <a:r>
              <a:rPr altLang="en-CA" dirty="0" lang="en-CA" sz="1200">
                <a:hlinkClick r:id="rId5"/>
              </a:rPr>
              <a:t>https://t.co/CEuUUwcrn5</a:t>
            </a:r>
            <a:r>
              <a:rPr dirty="0" lang="en-US" sz="1200"/>
              <a:t> </a:t>
            </a:r>
            <a:r>
              <a:rPr dirty="0" lang="en-US" sz="1200">
                <a:hlinkClick r:id="rId6"/>
              </a:rPr>
              <a:t>http://cargocollective.com/Anyafromsiberia/Vegan-infographic</a:t>
            </a:r>
            <a:r>
              <a:rPr dirty="0" lang="en-US" sz="1200"/>
              <a:t> </a:t>
            </a:r>
          </a:p>
        </p:txBody>
      </p:sp>
    </p:spTree>
    <p:extLst>
      <p:ext uri="{BB962C8B-B14F-4D97-AF65-F5344CB8AC3E}">
        <p14:creationId xmlns:p14="http://schemas.microsoft.com/office/powerpoint/2010/main" val="28041441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4C62C-20C8-41F2-B05C-EEE4784A7D79}"/>
              </a:ext>
            </a:extLst>
          </p:cNvPr>
          <p:cNvSpPr>
            <a:spLocks noGrp="1"/>
          </p:cNvSpPr>
          <p:nvPr>
            <p:ph type="title"/>
          </p:nvPr>
        </p:nvSpPr>
        <p:spPr/>
        <p:txBody>
          <a:bodyPr numCol="1"/>
          <a:lstStyle/>
          <a:p>
            <a:br>
              <a:rPr dirty="0" lang="en-US"/>
            </a:br>
            <a:endParaRPr dirty="0" lang="en-US"/>
          </a:p>
        </p:txBody>
      </p:sp>
      <p:pic>
        <p:nvPicPr>
          <p:cNvPr id="4" name="Picture 3">
            <a:extLst>
              <a:ext uri="{FF2B5EF4-FFF2-40B4-BE49-F238E27FC236}">
                <a16:creationId xmlns:a16="http://schemas.microsoft.com/office/drawing/2014/main" id="{2B4805F0-E2AB-4011-81A0-AD704E12FD22}"/>
              </a:ext>
            </a:extLst>
          </p:cNvPr>
          <p:cNvPicPr>
            <a:picLocks noChangeAspect="1"/>
          </p:cNvPicPr>
          <p:nvPr/>
        </p:nvPicPr>
        <p:blipFill>
          <a:blip r:embed="rId2"/>
          <a:stretch>
            <a:fillRect/>
          </a:stretch>
        </p:blipFill>
        <p:spPr>
          <a:xfrm>
            <a:off x="465291" y="1435966"/>
            <a:ext cx="6200775" cy="4505325"/>
          </a:xfrm>
          <a:prstGeom prst="rect">
            <a:avLst/>
          </a:prstGeom>
        </p:spPr>
      </p:pic>
      <p:pic>
        <p:nvPicPr>
          <p:cNvPr id="6" name="Content Placeholder 5">
            <a:extLst>
              <a:ext uri="{FF2B5EF4-FFF2-40B4-BE49-F238E27FC236}">
                <a16:creationId xmlns:a16="http://schemas.microsoft.com/office/drawing/2014/main" id="{3894FB00-284C-48C0-83F2-37B90BA5E540}"/>
              </a:ext>
            </a:extLst>
          </p:cNvPr>
          <p:cNvPicPr>
            <a:picLocks noChangeAspect="1" noGrp="1"/>
          </p:cNvPicPr>
          <p:nvPr>
            <p:ph idx="1"/>
          </p:nvPr>
        </p:nvPicPr>
        <p:blipFill>
          <a:blip r:embed="rId3"/>
          <a:stretch>
            <a:fillRect/>
          </a:stretch>
        </p:blipFill>
        <p:spPr>
          <a:xfrm>
            <a:off x="6666066" y="1435965"/>
            <a:ext cx="5071578" cy="4505325"/>
          </a:xfrm>
          <a:prstGeom prst="rect">
            <a:avLst/>
          </a:prstGeom>
        </p:spPr>
      </p:pic>
      <p:sp>
        <p:nvSpPr>
          <p:cNvPr id="13" name="TextBox 12">
            <a:extLst>
              <a:ext uri="{FF2B5EF4-FFF2-40B4-BE49-F238E27FC236}">
                <a16:creationId xmlns:a16="http://schemas.microsoft.com/office/drawing/2014/main" id="{2024DDC3-193A-4BC4-B2FB-4A6278E846C1}"/>
              </a:ext>
            </a:extLst>
          </p:cNvPr>
          <p:cNvSpPr txBox="1"/>
          <p:nvPr/>
        </p:nvSpPr>
        <p:spPr>
          <a:xfrm>
            <a:off x="2991690" y="381575"/>
            <a:ext cx="6860287" cy="707886"/>
          </a:xfrm>
          <a:prstGeom prst="rect">
            <a:avLst/>
          </a:prstGeom>
          <a:noFill/>
        </p:spPr>
        <p:txBody>
          <a:bodyPr numCol="1" rtlCol="0" wrap="square">
            <a:spAutoFit/>
          </a:bodyPr>
          <a:lstStyle/>
          <a:p>
            <a:pPr algn="l"/>
            <a:r>
              <a:rPr b="1" dirty="0" lang="en-US" sz="4000">
                <a:solidFill>
                  <a:schemeClr val="bg1">
                    <a:lumMod val="25000"/>
                  </a:schemeClr>
                </a:solidFill>
              </a:rPr>
              <a:t>Your food affects the planet</a:t>
            </a:r>
          </a:p>
        </p:txBody>
      </p:sp>
    </p:spTree>
    <p:extLst>
      <p:ext uri="{BB962C8B-B14F-4D97-AF65-F5344CB8AC3E}">
        <p14:creationId xmlns:p14="http://schemas.microsoft.com/office/powerpoint/2010/main" val="2153758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EE7E8-42AE-4C7D-A174-F7BF3CA64ED7}"/>
              </a:ext>
            </a:extLst>
          </p:cNvPr>
          <p:cNvSpPr>
            <a:spLocks noGrp="1"/>
          </p:cNvSpPr>
          <p:nvPr>
            <p:ph type="title"/>
          </p:nvPr>
        </p:nvSpPr>
        <p:spPr>
          <a:xfrm>
            <a:off x="1350139" y="365125"/>
            <a:ext cx="9988868" cy="1325461"/>
          </a:xfrm>
        </p:spPr>
        <p:txBody>
          <a:bodyPr numCol="1">
            <a:normAutofit/>
          </a:bodyPr>
          <a:lstStyle/>
          <a:p>
            <a:r>
              <a:rPr b="1" dirty="0" lang="en-US" sz="4000">
                <a:solidFill>
                  <a:srgbClr val="000000"/>
                </a:solidFill>
                <a:latin typeface="+mn-lt"/>
              </a:rPr>
              <a:t>We are losing the battle to save the Arctic</a:t>
            </a:r>
          </a:p>
        </p:txBody>
      </p:sp>
      <p:pic>
        <p:nvPicPr>
          <p:cNvPr id="4" name="Picture 3">
            <a:extLst>
              <a:ext uri="{FF2B5EF4-FFF2-40B4-BE49-F238E27FC236}">
                <a16:creationId xmlns:a16="http://schemas.microsoft.com/office/drawing/2014/main" id="{B2C66035-5041-4182-8EA1-66E5E1EF33F7}"/>
              </a:ext>
            </a:extLst>
          </p:cNvPr>
          <p:cNvPicPr>
            <a:picLocks noChangeAspect="1"/>
          </p:cNvPicPr>
          <p:nvPr/>
        </p:nvPicPr>
        <p:blipFill>
          <a:blip r:embed="rId2"/>
          <a:stretch>
            <a:fillRect/>
          </a:stretch>
        </p:blipFill>
        <p:spPr>
          <a:xfrm>
            <a:off x="5490175" y="1676049"/>
            <a:ext cx="5772150" cy="3829050"/>
          </a:xfrm>
          <a:prstGeom prst="rect">
            <a:avLst/>
          </a:prstGeom>
        </p:spPr>
      </p:pic>
      <p:sp>
        <p:nvSpPr>
          <p:cNvPr id="6" name="TextBox 5">
            <a:extLst>
              <a:ext uri="{FF2B5EF4-FFF2-40B4-BE49-F238E27FC236}">
                <a16:creationId xmlns:a16="http://schemas.microsoft.com/office/drawing/2014/main" id="{657750B1-1BC0-4801-861D-7845D4D95843}"/>
              </a:ext>
            </a:extLst>
          </p:cNvPr>
          <p:cNvSpPr txBox="1"/>
          <p:nvPr/>
        </p:nvSpPr>
        <p:spPr>
          <a:xfrm>
            <a:off x="838200" y="6210188"/>
            <a:ext cx="6098842" cy="276999"/>
          </a:xfrm>
          <a:prstGeom prst="rect">
            <a:avLst/>
          </a:prstGeom>
          <a:noFill/>
        </p:spPr>
        <p:txBody>
          <a:bodyPr numCol="1" wrap="square">
            <a:spAutoFit/>
          </a:bodyPr>
          <a:lstStyle/>
          <a:p>
            <a:r>
              <a:rPr dirty="0" lang="en-US" sz="1200">
                <a:latin typeface="+mj-lt"/>
              </a:rPr>
              <a:t>https://lucyhagger.wordpress.com/2013/03/08/losing-the-polar-bear-battle/</a:t>
            </a:r>
          </a:p>
        </p:txBody>
      </p:sp>
      <p:sp>
        <p:nvSpPr>
          <p:cNvPr id="8" name="TextBox 7">
            <a:extLst>
              <a:ext uri="{FF2B5EF4-FFF2-40B4-BE49-F238E27FC236}">
                <a16:creationId xmlns:a16="http://schemas.microsoft.com/office/drawing/2014/main" id="{C25B27E5-DD20-4331-A20B-E497074E8772}"/>
              </a:ext>
            </a:extLst>
          </p:cNvPr>
          <p:cNvSpPr txBox="1"/>
          <p:nvPr/>
        </p:nvSpPr>
        <p:spPr>
          <a:xfrm>
            <a:off x="937045" y="1956624"/>
            <a:ext cx="4375995" cy="3139078"/>
          </a:xfrm>
          <a:prstGeom prst="rect">
            <a:avLst/>
          </a:prstGeom>
          <a:noFill/>
        </p:spPr>
        <p:txBody>
          <a:bodyPr numCol="1" wrap="square">
            <a:spAutoFit/>
          </a:bodyPr>
          <a:lstStyle/>
          <a:p>
            <a:pPr algn="just"/>
            <a:r>
              <a:rPr altLang="en-CA" dirty="0" lang="en-CA" sz="2400"/>
              <a:t>The arctic habitat that these polar bears inhabit has decreased by nearly 20% since 1980 and this decrease is set to accelerate in the future. It is predicted that if we do not get a hold of our CO2 emissions by 2060, the ice caps will be committed to melting. That means no habitat for the polar bears at all.</a:t>
            </a:r>
            <a:endParaRPr dirty="0" lang="en-US"/>
          </a:p>
        </p:txBody>
      </p:sp>
    </p:spTree>
    <p:extLst>
      <p:ext uri="{BB962C8B-B14F-4D97-AF65-F5344CB8AC3E}">
        <p14:creationId xmlns:p14="http://schemas.microsoft.com/office/powerpoint/2010/main" val="7844704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71B74E-C21C-4892-B3C2-B3A1FEDAF523}"/>
              </a:ext>
            </a:extLst>
          </p:cNvPr>
          <p:cNvSpPr>
            <a:spLocks noGrp="1"/>
          </p:cNvSpPr>
          <p:nvPr>
            <p:ph idx="1"/>
          </p:nvPr>
        </p:nvSpPr>
        <p:spPr>
          <a:xfrm>
            <a:off x="696036" y="6326307"/>
            <a:ext cx="10515600" cy="341194"/>
          </a:xfrm>
        </p:spPr>
        <p:txBody>
          <a:bodyPr numCol="1">
            <a:normAutofit/>
          </a:bodyPr>
          <a:lstStyle/>
          <a:p>
            <a:r>
              <a:rPr dirty="0" lang="en-US" sz="1200">
                <a:latin typeface="+mj-lt"/>
              </a:rPr>
              <a:t>https://mettahu.files.wordpress.com/2013/12/global_warming_infographic.jpg</a:t>
            </a:r>
          </a:p>
        </p:txBody>
      </p:sp>
      <p:pic>
        <p:nvPicPr>
          <p:cNvPr id="4" name="Picture 3">
            <a:extLst>
              <a:ext uri="{FF2B5EF4-FFF2-40B4-BE49-F238E27FC236}">
                <a16:creationId xmlns:a16="http://schemas.microsoft.com/office/drawing/2014/main" id="{8C51EC24-88AE-4466-8869-14E7B20590E7}"/>
              </a:ext>
            </a:extLst>
          </p:cNvPr>
          <p:cNvPicPr>
            <a:picLocks noChangeAspect="1"/>
          </p:cNvPicPr>
          <p:nvPr/>
        </p:nvPicPr>
        <p:blipFill>
          <a:blip r:embed="rId2"/>
          <a:stretch>
            <a:fillRect/>
          </a:stretch>
        </p:blipFill>
        <p:spPr>
          <a:xfrm>
            <a:off x="674711" y="2818369"/>
            <a:ext cx="4746912" cy="3016188"/>
          </a:xfrm>
          <a:prstGeom prst="rect">
            <a:avLst/>
          </a:prstGeom>
        </p:spPr>
      </p:pic>
      <p:sp>
        <p:nvSpPr>
          <p:cNvPr id="9" name="TextBox 8">
            <a:extLst>
              <a:ext uri="{FF2B5EF4-FFF2-40B4-BE49-F238E27FC236}">
                <a16:creationId xmlns:a16="http://schemas.microsoft.com/office/drawing/2014/main" id="{ACB855AA-3D93-418A-BD2E-F78DCAB793D2}"/>
              </a:ext>
            </a:extLst>
          </p:cNvPr>
          <p:cNvSpPr txBox="1"/>
          <p:nvPr/>
        </p:nvSpPr>
        <p:spPr>
          <a:xfrm>
            <a:off x="511791" y="312760"/>
            <a:ext cx="11131454" cy="2739211"/>
          </a:xfrm>
          <a:prstGeom prst="rect">
            <a:avLst/>
          </a:prstGeom>
          <a:noFill/>
        </p:spPr>
        <p:txBody>
          <a:bodyPr anchor="t" numCol="1" rtlCol="0" wrap="square">
            <a:spAutoFit/>
          </a:bodyPr>
          <a:lstStyle/>
          <a:p>
            <a:pPr algn="ctr"/>
            <a:r>
              <a:rPr altLang="en-CA" b="1" dirty="0" lang="en-CA" sz="4000">
                <a:solidFill>
                  <a:schemeClr val="bg1">
                    <a:lumMod val="25000"/>
                  </a:schemeClr>
                </a:solidFill>
                <a:latin typeface="+mn-lt"/>
              </a:rPr>
              <a:t>What share of global greenhouse gas emissions comes from agriculture?</a:t>
            </a:r>
            <a:br>
              <a:rPr b="1" dirty="0" lang="en-US" sz="4000">
                <a:solidFill>
                  <a:schemeClr val="bg1">
                    <a:lumMod val="25000"/>
                  </a:schemeClr>
                </a:solidFill>
                <a:latin typeface="+mn-lt"/>
              </a:rPr>
            </a:br>
            <a:endParaRPr b="1" dirty="0" lang="en-US" sz="2000">
              <a:solidFill>
                <a:schemeClr val="bg1">
                  <a:lumMod val="25000"/>
                </a:schemeClr>
              </a:solidFill>
              <a:latin typeface="+mn-lt"/>
            </a:endParaRPr>
          </a:p>
          <a:p>
            <a:pPr algn="ctr"/>
            <a:r>
              <a:rPr altLang="en-CA" dirty="0" lang="en-CA" sz="1800"/>
              <a:t>Farms emitted 6 billion tonnes of GHGs in 2011, or about </a:t>
            </a:r>
            <a:r>
              <a:rPr altLang="en-CA" dirty="0" lang="en-CA" sz="1800" u="sng">
                <a:hlinkClick r:id="rId3"/>
              </a:rPr>
              <a:t>13 percent of total global emissions</a:t>
            </a:r>
            <a:r>
              <a:rPr altLang="en-CA" dirty="0" lang="en-CA" sz="1800"/>
              <a:t>. That makes the agricultural sector the world’s second-largest emitter, after the energy sector (which includes emissions from power generation and transport).</a:t>
            </a:r>
            <a:br>
              <a:rPr altLang="en-CA" dirty="0" lang="en-CA" sz="1800"/>
            </a:br>
            <a:endParaRPr dirty="0" lang="en-US"/>
          </a:p>
        </p:txBody>
      </p:sp>
      <p:pic>
        <p:nvPicPr>
          <p:cNvPr id="13" name="Picture 12">
            <a:extLst>
              <a:ext uri="{FF2B5EF4-FFF2-40B4-BE49-F238E27FC236}">
                <a16:creationId xmlns:a16="http://schemas.microsoft.com/office/drawing/2014/main" id="{76110723-4D39-4FD6-8146-52762D60FF27}"/>
              </a:ext>
            </a:extLst>
          </p:cNvPr>
          <p:cNvPicPr>
            <a:picLocks noChangeAspect="1"/>
          </p:cNvPicPr>
          <p:nvPr/>
        </p:nvPicPr>
        <p:blipFill>
          <a:blip r:embed="rId4"/>
          <a:stretch>
            <a:fillRect/>
          </a:stretch>
        </p:blipFill>
        <p:spPr>
          <a:xfrm>
            <a:off x="7654238" y="2647772"/>
            <a:ext cx="3742212" cy="3849132"/>
          </a:xfrm>
          <a:prstGeom prst="rect">
            <a:avLst/>
          </a:prstGeom>
        </p:spPr>
      </p:pic>
    </p:spTree>
    <p:extLst>
      <p:ext uri="{BB962C8B-B14F-4D97-AF65-F5344CB8AC3E}">
        <p14:creationId xmlns:p14="http://schemas.microsoft.com/office/powerpoint/2010/main" val="31589227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EEDBCE-CAC0-4297-9D3E-D2BDA27D2021}"/>
              </a:ext>
            </a:extLst>
          </p:cNvPr>
          <p:cNvSpPr>
            <a:spLocks noGrp="1"/>
          </p:cNvSpPr>
          <p:nvPr>
            <p:ph idx="1"/>
          </p:nvPr>
        </p:nvSpPr>
        <p:spPr>
          <a:xfrm>
            <a:off x="866633" y="938283"/>
            <a:ext cx="10515600" cy="6169925"/>
          </a:xfrm>
        </p:spPr>
        <p:txBody>
          <a:bodyPr numCol="1">
            <a:noAutofit/>
          </a:bodyPr>
          <a:lstStyle/>
          <a:p>
            <a:pPr algn="just"/>
            <a:r>
              <a:rPr altLang="en-CA" dirty="0" lang="en-CA" sz="1800">
                <a:latin typeface="+mj-lt"/>
              </a:rPr>
              <a:t>It’s true that shortening our showers and turning off the sink while brushing our teeth are good ways to save water, but </a:t>
            </a:r>
            <a:r>
              <a:rPr altLang="en-CA" dirty="0" lang="en-CA" sz="1800">
                <a:latin typeface="+mj-lt"/>
                <a:hlinkClick r:id="rId2"/>
              </a:rPr>
              <a:t>34-76 trillion gallons</a:t>
            </a:r>
            <a:r>
              <a:rPr altLang="en-CA" dirty="0" lang="en-CA" sz="1800">
                <a:latin typeface="+mj-lt"/>
              </a:rPr>
              <a:t> of water are used annually for an unsustainable purpose that often goes unacknowledged, and therefore unchallenged. Those trillions of gallons of water are used by the </a:t>
            </a:r>
            <a:r>
              <a:rPr altLang="en-CA" b="1" dirty="0" lang="en-CA" sz="1800">
                <a:latin typeface="+mj-lt"/>
              </a:rPr>
              <a:t>animal agriculture industry.</a:t>
            </a:r>
            <a:r>
              <a:rPr altLang="en-CA" dirty="0" lang="en-CA" sz="1800">
                <a:latin typeface="+mj-lt"/>
              </a:rPr>
              <a:t> Compare that to only </a:t>
            </a:r>
            <a:r>
              <a:rPr altLang="en-CA" dirty="0" lang="en-CA" sz="1800">
                <a:latin typeface="+mj-lt"/>
                <a:hlinkClick r:id="rId3"/>
              </a:rPr>
              <a:t>70-140 billion gallons</a:t>
            </a:r>
            <a:r>
              <a:rPr altLang="en-CA" dirty="0" lang="en-CA" sz="1800">
                <a:latin typeface="+mj-lt"/>
              </a:rPr>
              <a:t> used by hydraulic fracturing, or the process of retrieving our drinking water. The water ban conversation has left out a significant way to lessen our water footprint. For example, the fact that showering for five minutes uses 12 gallons of water is posted outside of most showers in dorms, but it goes unmentioned that </a:t>
            </a:r>
            <a:r>
              <a:rPr altLang="en-CA" dirty="0" i="1" lang="en-CA" sz="1800">
                <a:latin typeface="+mj-lt"/>
              </a:rPr>
              <a:t>660 gallons</a:t>
            </a:r>
            <a:r>
              <a:rPr altLang="en-CA" b="1" dirty="0" lang="en-CA" sz="1800">
                <a:latin typeface="+mj-lt"/>
              </a:rPr>
              <a:t> </a:t>
            </a:r>
            <a:r>
              <a:rPr altLang="en-CA" dirty="0" lang="en-CA" sz="1800">
                <a:latin typeface="+mj-lt"/>
              </a:rPr>
              <a:t>of water are used to make one burger</a:t>
            </a:r>
            <a:r>
              <a:rPr altLang="en-CA" b="1" dirty="0" lang="en-CA" sz="1800">
                <a:latin typeface="+mj-lt"/>
              </a:rPr>
              <a:t>. </a:t>
            </a:r>
            <a:r>
              <a:rPr altLang="en-CA" dirty="0" lang="en-CA" sz="1800">
                <a:latin typeface="+mj-lt"/>
              </a:rPr>
              <a:t>That’s like 32 showers worth of water compiled into one item.</a:t>
            </a:r>
          </a:p>
          <a:p>
            <a:pPr algn="just"/>
            <a:r>
              <a:rPr altLang="en-CA" dirty="0" lang="en-CA" sz="1800">
                <a:latin typeface="+mj-lt"/>
              </a:rPr>
              <a:t>Producing meat takes an </a:t>
            </a:r>
            <a:r>
              <a:rPr altLang="en-CA" dirty="0" i="1" lang="en-CA" sz="1800">
                <a:latin typeface="+mj-lt"/>
              </a:rPr>
              <a:t>excessive </a:t>
            </a:r>
            <a:r>
              <a:rPr altLang="en-CA" dirty="0" lang="en-CA" sz="1800">
                <a:latin typeface="+mj-lt"/>
              </a:rPr>
              <a:t>amount of fresh water; that is, </a:t>
            </a:r>
            <a:r>
              <a:rPr altLang="en-CA" dirty="0" lang="en-CA" sz="1800">
                <a:latin typeface="+mj-lt"/>
                <a:hlinkClick r:id="rId4"/>
              </a:rPr>
              <a:t>2,500 gallons</a:t>
            </a:r>
            <a:r>
              <a:rPr altLang="en-CA" dirty="0" lang="en-CA" sz="1800">
                <a:latin typeface="+mj-lt"/>
              </a:rPr>
              <a:t> per pound of beef. That’s an astonishing amount of water for such small product outcome. Although the other methods of saving water, including less frequent toilet flushing, shorter showers, and turning the sink off, are all helpful, food production makes a much more significant impact on our water use. Compare the </a:t>
            </a:r>
            <a:r>
              <a:rPr altLang="en-CA" dirty="0" lang="en-CA" sz="1800">
                <a:latin typeface="+mj-lt"/>
                <a:hlinkClick r:id="rId5"/>
              </a:rPr>
              <a:t>55 percent </a:t>
            </a:r>
            <a:r>
              <a:rPr altLang="en-CA" dirty="0" lang="en-CA" sz="1800">
                <a:latin typeface="+mj-lt"/>
              </a:rPr>
              <a:t>of water consumed in the United States for animal agriculture, to the 5 percent consumed by private homes. Animal agriculture is responsible for </a:t>
            </a:r>
            <a:r>
              <a:rPr altLang="en-CA" b="1" dirty="0" lang="en-CA" sz="1800">
                <a:latin typeface="+mj-lt"/>
              </a:rPr>
              <a:t>20-33 percent of all fresh water consumption</a:t>
            </a:r>
            <a:r>
              <a:rPr altLang="en-CA" dirty="0" lang="en-CA" sz="1800">
                <a:latin typeface="+mj-lt"/>
              </a:rPr>
              <a:t> in the world today. This should be very alarming in that water shortages are very common, and water scarcity affects over </a:t>
            </a:r>
            <a:r>
              <a:rPr altLang="en-CA" dirty="0" lang="en-CA" sz="1800">
                <a:latin typeface="+mj-lt"/>
                <a:hlinkClick r:id="rId6"/>
              </a:rPr>
              <a:t>2.7 billion</a:t>
            </a:r>
            <a:r>
              <a:rPr altLang="en-CA" dirty="0" lang="en-CA" sz="1800">
                <a:latin typeface="+mj-lt"/>
              </a:rPr>
              <a:t> people for at least one month each year.</a:t>
            </a:r>
            <a:r>
              <a:rPr altLang="en-CA" dirty="0" lang="en-CA" sz="1800">
                <a:latin typeface="+mj-lt"/>
                <a:hlinkClick r:id="rId7"/>
              </a:rPr>
              <a:t> </a:t>
            </a:r>
            <a:r>
              <a:rPr altLang="en-CA" dirty="0" lang="en-CA" sz="1800">
                <a:latin typeface="+mj-lt"/>
              </a:rPr>
              <a:t>You may be wondering how and why this much water is used in the process of producing these animal products. The more processed your food is usually means the more water used to get to your plate. Livestock feed, such as grains and corn, require high levels of water in their production. The animals themselves require water for drinking, and processing the meat products also uses water. All of that water could be going to much more sustainable sources that produce greater product outcomes with much less water waste.</a:t>
            </a:r>
          </a:p>
        </p:txBody>
      </p:sp>
    </p:spTree>
    <p:extLst>
      <p:ext uri="{BB962C8B-B14F-4D97-AF65-F5344CB8AC3E}">
        <p14:creationId xmlns:p14="http://schemas.microsoft.com/office/powerpoint/2010/main" val="33287024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0893E5F-F407-4E0F-8037-945F670CC03B}"/>
              </a:ext>
            </a:extLst>
          </p:cNvPr>
          <p:cNvSpPr>
            <a:spLocks noGrp="1"/>
          </p:cNvSpPr>
          <p:nvPr>
            <p:ph type="title"/>
          </p:nvPr>
        </p:nvSpPr>
        <p:spPr>
          <a:xfrm>
            <a:off x="6169925" y="6190894"/>
            <a:ext cx="8388255" cy="482292"/>
          </a:xfrm>
        </p:spPr>
        <p:txBody>
          <a:bodyPr numCol="1">
            <a:normAutofit/>
          </a:bodyPr>
          <a:lstStyle/>
          <a:p>
            <a:r>
              <a:rPr dirty="0" lang="en-US" sz="1200"/>
              <a:t>https://www.hercampus.com/school/u-mass-amherst/way-save-water-no-one-talks-about-0</a:t>
            </a:r>
          </a:p>
        </p:txBody>
      </p:sp>
      <p:sp>
        <p:nvSpPr>
          <p:cNvPr id="9" name="TextBox 8">
            <a:extLst>
              <a:ext uri="{FF2B5EF4-FFF2-40B4-BE49-F238E27FC236}">
                <a16:creationId xmlns:a16="http://schemas.microsoft.com/office/drawing/2014/main" id="{3EE52B73-F1D2-40CF-93E1-86C2021D51E6}"/>
              </a:ext>
            </a:extLst>
          </p:cNvPr>
          <p:cNvSpPr txBox="1"/>
          <p:nvPr/>
        </p:nvSpPr>
        <p:spPr>
          <a:xfrm>
            <a:off x="810336" y="791592"/>
            <a:ext cx="10719179" cy="3693319"/>
          </a:xfrm>
          <a:prstGeom prst="rect">
            <a:avLst/>
          </a:prstGeom>
          <a:noFill/>
        </p:spPr>
        <p:txBody>
          <a:bodyPr numCol="1" wrap="square">
            <a:spAutoFit/>
          </a:bodyPr>
          <a:lstStyle/>
          <a:p>
            <a:pPr algn="just"/>
            <a:r>
              <a:rPr altLang="en-CA" dirty="0" lang="en-CA" sz="1800">
                <a:latin typeface="+mj-lt"/>
              </a:rPr>
              <a:t>For example, per pound, potatoes require 60-180 gallons of water, rice 228-600 gallons, and soybeans 132-240 gallons. In addition, the amount needed to produce one pound of lettuce, wheat or tomatoes is</a:t>
            </a:r>
            <a:r>
              <a:rPr altLang="en-CA" dirty="0" lang="en-CA" sz="1800">
                <a:latin typeface="+mj-lt"/>
                <a:hlinkClick r:id="rId2"/>
              </a:rPr>
              <a:t> 25 gallons or less</a:t>
            </a:r>
            <a:r>
              <a:rPr altLang="en-CA" dirty="0" lang="en-CA" sz="1800">
                <a:latin typeface="+mj-lt"/>
              </a:rPr>
              <a:t>. These products require a lot less water to be produced than animal products, and can be produced in greater quantities for lesser costs of water, as well as many other factors like carbon dioxide and land use.</a:t>
            </a:r>
            <a:r>
              <a:rPr altLang="en-CA" dirty="0" lang="en-CA" sz="1800">
                <a:latin typeface="+mj-lt"/>
                <a:hlinkClick r:id="rId3"/>
              </a:rPr>
              <a:t> </a:t>
            </a:r>
            <a:r>
              <a:rPr altLang="en-CA" dirty="0" lang="en-CA" sz="1800">
                <a:latin typeface="+mj-lt"/>
              </a:rPr>
              <a:t>If there wasn’t already enough of an urgency for change, eating animals isn’t just draining our water supply. Today animal agriculture is the</a:t>
            </a:r>
            <a:r>
              <a:rPr altLang="en-CA" b="1" dirty="0" lang="en-CA" sz="1800">
                <a:latin typeface="+mj-lt"/>
              </a:rPr>
              <a:t> </a:t>
            </a:r>
            <a:r>
              <a:rPr altLang="en-CA" b="1" dirty="0" lang="en-CA" sz="1800">
                <a:latin typeface="+mj-lt"/>
                <a:hlinkClick r:id="rId4"/>
              </a:rPr>
              <a:t>leading cause</a:t>
            </a:r>
            <a:r>
              <a:rPr altLang="en-CA" b="1" dirty="0" lang="en-CA" sz="1800">
                <a:latin typeface="+mj-lt"/>
              </a:rPr>
              <a:t> </a:t>
            </a:r>
            <a:r>
              <a:rPr altLang="en-CA" dirty="0" lang="en-CA" sz="1800">
                <a:latin typeface="+mj-lt"/>
              </a:rPr>
              <a:t>of </a:t>
            </a:r>
            <a:r>
              <a:rPr altLang="en-CA" b="1" dirty="0" lang="en-CA" sz="1800">
                <a:latin typeface="+mj-lt"/>
              </a:rPr>
              <a:t>species</a:t>
            </a:r>
            <a:r>
              <a:rPr altLang="en-CA" dirty="0" lang="en-CA" sz="1800">
                <a:latin typeface="+mj-lt"/>
              </a:rPr>
              <a:t> </a:t>
            </a:r>
            <a:r>
              <a:rPr altLang="en-CA" b="1" dirty="0" lang="en-CA" sz="1800">
                <a:latin typeface="+mj-lt"/>
              </a:rPr>
              <a:t>extinction, ocean dead zones, water pollution,</a:t>
            </a:r>
            <a:r>
              <a:rPr altLang="en-CA" dirty="0" lang="en-CA" sz="1800">
                <a:latin typeface="+mj-lt"/>
              </a:rPr>
              <a:t> and </a:t>
            </a:r>
            <a:r>
              <a:rPr altLang="en-CA" b="1" dirty="0" lang="en-CA" sz="1800">
                <a:latin typeface="+mj-lt"/>
              </a:rPr>
              <a:t>habitat destruction</a:t>
            </a:r>
            <a:r>
              <a:rPr altLang="en-CA" dirty="0" lang="en-CA" sz="1800">
                <a:latin typeface="+mj-lt"/>
              </a:rPr>
              <a:t>. You might be wondering what you can do to help. Reducing your meat consumption can have a significant impact, and one person really does make a difference. For example, someone who follows a</a:t>
            </a:r>
            <a:r>
              <a:rPr altLang="en-CA" dirty="0" lang="en-CA">
                <a:latin typeface="+mj-lt"/>
              </a:rPr>
              <a:t> </a:t>
            </a:r>
            <a:r>
              <a:rPr dirty="0" lang="en-US">
                <a:latin typeface="+mj-lt"/>
              </a:rPr>
              <a:t>veg diet </a:t>
            </a:r>
            <a:r>
              <a:rPr altLang="en-CA" dirty="0" lang="en-CA" sz="1800">
                <a:latin typeface="+mj-lt"/>
              </a:rPr>
              <a:t>produces the equivalent of 50 percent less carbon dioxide, and uses 1/11 of oil, 1/13 of water, and 1/18 of land compared to someone who follows an omnivore diet. A 2009 study found that an omnivorous diet uses 2.9 times more water, 2.5 times more energy, 13 times more fertilizer, and 1.4 times more pesticide than a vegetarian diet. There are many factors at stake when it comes to the daily food decisions we make and the companies we are giving our money to. Let us be educated and choose</a:t>
            </a:r>
            <a:r>
              <a:rPr altLang="en-CA" dirty="0" i="1" lang="en-CA" sz="1800">
                <a:latin typeface="+mj-lt"/>
              </a:rPr>
              <a:t> wisely</a:t>
            </a:r>
            <a:r>
              <a:rPr altLang="en-CA" dirty="0" lang="en-CA" sz="1800">
                <a:latin typeface="+mj-lt"/>
              </a:rPr>
              <a:t>.</a:t>
            </a:r>
          </a:p>
        </p:txBody>
      </p:sp>
    </p:spTree>
    <p:extLst>
      <p:ext uri="{BB962C8B-B14F-4D97-AF65-F5344CB8AC3E}">
        <p14:creationId xmlns:p14="http://schemas.microsoft.com/office/powerpoint/2010/main" val="1335617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C7ECEC-2395-4882-8A4E-DE25E92D819A}"/>
              </a:ext>
            </a:extLst>
          </p:cNvPr>
          <p:cNvPicPr>
            <a:picLocks noChangeAspect="1"/>
          </p:cNvPicPr>
          <p:nvPr/>
        </p:nvPicPr>
        <p:blipFill>
          <a:blip r:embed="rId2"/>
          <a:stretch>
            <a:fillRect/>
          </a:stretch>
        </p:blipFill>
        <p:spPr>
          <a:xfrm>
            <a:off x="2519379" y="924027"/>
            <a:ext cx="7258673" cy="4883348"/>
          </a:xfrm>
          <a:prstGeom prst="rect">
            <a:avLst/>
          </a:prstGeom>
        </p:spPr>
      </p:pic>
    </p:spTree>
    <p:extLst>
      <p:ext uri="{BB962C8B-B14F-4D97-AF65-F5344CB8AC3E}">
        <p14:creationId xmlns:p14="http://schemas.microsoft.com/office/powerpoint/2010/main" val="20510882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8194503-FB27-4868-A280-DA707645DD73}"/>
              </a:ext>
            </a:extLst>
          </p:cNvPr>
          <p:cNvPicPr>
            <a:picLocks noChangeAspect="1" noGrp="1"/>
          </p:cNvPicPr>
          <p:nvPr>
            <p:ph idx="1"/>
          </p:nvPr>
        </p:nvPicPr>
        <p:blipFill>
          <a:blip r:embed="rId2"/>
          <a:stretch>
            <a:fillRect/>
          </a:stretch>
        </p:blipFill>
        <p:spPr>
          <a:xfrm>
            <a:off x="1022120" y="1102292"/>
            <a:ext cx="3749730" cy="4869053"/>
          </a:xfrm>
          <a:prstGeom prst="rect">
            <a:avLst/>
          </a:prstGeom>
        </p:spPr>
      </p:pic>
      <p:pic>
        <p:nvPicPr>
          <p:cNvPr id="2" name="Content Placeholder 4">
            <a:extLst>
              <a:ext uri="{FF2B5EF4-FFF2-40B4-BE49-F238E27FC236}">
                <a16:creationId xmlns:a16="http://schemas.microsoft.com/office/drawing/2014/main" id="{E56BF404-365C-4A2B-86A5-DD5F0C23CCAE}"/>
              </a:ext>
            </a:extLst>
          </p:cNvPr>
          <p:cNvPicPr>
            <a:picLocks noChangeAspect="1"/>
          </p:cNvPicPr>
          <p:nvPr/>
        </p:nvPicPr>
        <p:blipFill>
          <a:blip r:embed="rId3"/>
          <a:stretch>
            <a:fillRect/>
          </a:stretch>
        </p:blipFill>
        <p:spPr>
          <a:xfrm>
            <a:off x="6446981" y="4041449"/>
            <a:ext cx="4382438" cy="2356178"/>
          </a:xfrm>
          <a:prstGeom prst="rect">
            <a:avLst/>
          </a:prstGeom>
        </p:spPr>
      </p:pic>
      <p:sp>
        <p:nvSpPr>
          <p:cNvPr id="6" name="TextBox 5">
            <a:extLst>
              <a:ext uri="{FF2B5EF4-FFF2-40B4-BE49-F238E27FC236}">
                <a16:creationId xmlns:a16="http://schemas.microsoft.com/office/drawing/2014/main" id="{947238EC-263C-49F4-8515-951C4E51F175}"/>
              </a:ext>
            </a:extLst>
          </p:cNvPr>
          <p:cNvSpPr txBox="1"/>
          <p:nvPr/>
        </p:nvSpPr>
        <p:spPr>
          <a:xfrm>
            <a:off x="5498253" y="394406"/>
            <a:ext cx="6279895" cy="707886"/>
          </a:xfrm>
          <a:prstGeom prst="rect">
            <a:avLst/>
          </a:prstGeom>
          <a:noFill/>
        </p:spPr>
        <p:txBody>
          <a:bodyPr numCol="1" rtlCol="0" wrap="square">
            <a:spAutoFit/>
          </a:bodyPr>
          <a:lstStyle/>
          <a:p>
            <a:pPr algn="l"/>
            <a:r>
              <a:rPr b="1" dirty="0" lang="en-US" sz="4000">
                <a:solidFill>
                  <a:schemeClr val="bg1">
                    <a:lumMod val="25000"/>
                  </a:schemeClr>
                </a:solidFill>
              </a:rPr>
              <a:t>Some other interesting facts</a:t>
            </a:r>
          </a:p>
        </p:txBody>
      </p:sp>
      <p:pic>
        <p:nvPicPr>
          <p:cNvPr id="3" name="Picture 2">
            <a:extLst>
              <a:ext uri="{FF2B5EF4-FFF2-40B4-BE49-F238E27FC236}">
                <a16:creationId xmlns:a16="http://schemas.microsoft.com/office/drawing/2014/main" id="{A316782E-C8A3-4C12-91A3-AA1FA31C6B86}"/>
              </a:ext>
            </a:extLst>
          </p:cNvPr>
          <p:cNvPicPr>
            <a:picLocks noChangeAspect="1"/>
          </p:cNvPicPr>
          <p:nvPr/>
        </p:nvPicPr>
        <p:blipFill>
          <a:blip r:embed="rId4"/>
          <a:stretch>
            <a:fillRect/>
          </a:stretch>
        </p:blipFill>
        <p:spPr>
          <a:xfrm>
            <a:off x="6120003" y="1276352"/>
            <a:ext cx="4986799" cy="2374666"/>
          </a:xfrm>
          <a:prstGeom prst="rect">
            <a:avLst/>
          </a:prstGeom>
        </p:spPr>
      </p:pic>
      <p:sp>
        <p:nvSpPr>
          <p:cNvPr id="8" name="TextBox 7">
            <a:extLst>
              <a:ext uri="{FF2B5EF4-FFF2-40B4-BE49-F238E27FC236}">
                <a16:creationId xmlns:a16="http://schemas.microsoft.com/office/drawing/2014/main" id="{59A4565A-C4A7-492A-B0F1-4FF8BD70C5B6}"/>
              </a:ext>
            </a:extLst>
          </p:cNvPr>
          <p:cNvSpPr txBox="1"/>
          <p:nvPr/>
        </p:nvSpPr>
        <p:spPr>
          <a:xfrm>
            <a:off x="348139" y="6248045"/>
            <a:ext cx="6098842" cy="646331"/>
          </a:xfrm>
          <a:prstGeom prst="rect">
            <a:avLst/>
          </a:prstGeom>
          <a:noFill/>
        </p:spPr>
        <p:txBody>
          <a:bodyPr numCol="1" wrap="square">
            <a:spAutoFit/>
          </a:bodyPr>
          <a:lstStyle/>
          <a:p>
            <a:r>
              <a:rPr dirty="0" lang="en-US" sz="1200">
                <a:latin typeface="+mj-lt"/>
                <a:hlinkClick r:id="rId5"/>
              </a:rPr>
              <a:t>https://farmingfirst.org/sdg-toolkit</a:t>
            </a:r>
            <a:endParaRPr dirty="0" lang="en-US" sz="1200">
              <a:latin typeface="+mj-lt"/>
            </a:endParaRPr>
          </a:p>
          <a:p>
            <a:r>
              <a:rPr dirty="0" lang="en-US" sz="1200">
                <a:latin typeface="+mj-lt"/>
                <a:hlinkClick r:id="rId6"/>
              </a:rPr>
              <a:t>http://www.wri.org/blog/2014/05/everything-you-need-know-about-agricultural-emissions</a:t>
            </a:r>
            <a:endParaRPr dirty="0" lang="en-US" sz="1200">
              <a:latin typeface="+mj-lt"/>
            </a:endParaRPr>
          </a:p>
          <a:p>
            <a:endParaRPr dirty="0" lang="en-US" sz="1200">
              <a:latin typeface="+mj-lt"/>
            </a:endParaRPr>
          </a:p>
        </p:txBody>
      </p:sp>
    </p:spTree>
    <p:extLst>
      <p:ext uri="{BB962C8B-B14F-4D97-AF65-F5344CB8AC3E}">
        <p14:creationId xmlns:p14="http://schemas.microsoft.com/office/powerpoint/2010/main" val="30865970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BFAF4-A976-4A0F-A3D9-8124F1E87378}"/>
              </a:ext>
            </a:extLst>
          </p:cNvPr>
          <p:cNvSpPr>
            <a:spLocks noGrp="1"/>
          </p:cNvSpPr>
          <p:nvPr>
            <p:ph type="title"/>
          </p:nvPr>
        </p:nvSpPr>
        <p:spPr>
          <a:xfrm>
            <a:off x="2217761" y="3763914"/>
            <a:ext cx="3298209" cy="1325563"/>
          </a:xfrm>
        </p:spPr>
        <p:txBody>
          <a:bodyPr numCol="1">
            <a:normAutofit/>
          </a:bodyPr>
          <a:lstStyle/>
          <a:p>
            <a:pPr algn="ctr"/>
            <a:r>
              <a:rPr b="1" dirty="0" lang="en-US" sz="2000">
                <a:solidFill>
                  <a:schemeClr val="bg1">
                    <a:lumMod val="25000"/>
                  </a:schemeClr>
                </a:solidFill>
              </a:rPr>
              <a:t>How this affects other animals</a:t>
            </a:r>
          </a:p>
        </p:txBody>
      </p:sp>
      <p:pic>
        <p:nvPicPr>
          <p:cNvPr id="5" name="Picture 4">
            <a:extLst>
              <a:ext uri="{FF2B5EF4-FFF2-40B4-BE49-F238E27FC236}">
                <a16:creationId xmlns:a16="http://schemas.microsoft.com/office/drawing/2014/main" id="{926E1BD9-8522-4035-9810-1628B92F4A90}"/>
              </a:ext>
            </a:extLst>
          </p:cNvPr>
          <p:cNvPicPr>
            <a:picLocks noChangeAspect="1"/>
          </p:cNvPicPr>
          <p:nvPr/>
        </p:nvPicPr>
        <p:blipFill>
          <a:blip r:embed="rId2"/>
          <a:stretch>
            <a:fillRect/>
          </a:stretch>
        </p:blipFill>
        <p:spPr>
          <a:xfrm>
            <a:off x="7713229" y="1202656"/>
            <a:ext cx="3676650" cy="4914900"/>
          </a:xfrm>
          <a:prstGeom prst="rect">
            <a:avLst/>
          </a:prstGeom>
        </p:spPr>
      </p:pic>
      <p:sp>
        <p:nvSpPr>
          <p:cNvPr id="6" name="TextBox 5">
            <a:extLst>
              <a:ext uri="{FF2B5EF4-FFF2-40B4-BE49-F238E27FC236}">
                <a16:creationId xmlns:a16="http://schemas.microsoft.com/office/drawing/2014/main" id="{D8ED4EA3-497F-4FD7-BA26-38E383CA0E9A}"/>
              </a:ext>
            </a:extLst>
          </p:cNvPr>
          <p:cNvSpPr txBox="1"/>
          <p:nvPr/>
        </p:nvSpPr>
        <p:spPr>
          <a:xfrm>
            <a:off x="682387" y="4748283"/>
            <a:ext cx="6582203" cy="1754326"/>
          </a:xfrm>
          <a:prstGeom prst="rect">
            <a:avLst/>
          </a:prstGeom>
          <a:noFill/>
        </p:spPr>
        <p:txBody>
          <a:bodyPr numCol="1" rtlCol="0" wrap="square">
            <a:spAutoFit/>
          </a:bodyPr>
          <a:lstStyle/>
          <a:p>
            <a:pPr algn="just"/>
            <a:r>
              <a:rPr dirty="0" lang="en-US"/>
              <a:t>All animals are affected by climate change as a consequence of global warming. Pollution in the air, land and oceans is decimating millions of animals word wide every year, who are unable to cope with acid rain, plastic, deforestation, etc.</a:t>
            </a:r>
          </a:p>
          <a:p>
            <a:pPr algn="just"/>
            <a:endParaRPr dirty="0" lang="en-US"/>
          </a:p>
          <a:p>
            <a:pPr algn="just"/>
            <a:endParaRPr dirty="0" lang="en-US"/>
          </a:p>
        </p:txBody>
      </p:sp>
      <p:pic>
        <p:nvPicPr>
          <p:cNvPr id="8" name="Picture 7">
            <a:extLst>
              <a:ext uri="{FF2B5EF4-FFF2-40B4-BE49-F238E27FC236}">
                <a16:creationId xmlns:a16="http://schemas.microsoft.com/office/drawing/2014/main" id="{8D3A359D-EE5A-4CD2-88BA-BC6EE54F585C}"/>
              </a:ext>
            </a:extLst>
          </p:cNvPr>
          <p:cNvPicPr>
            <a:picLocks noChangeAspect="1"/>
          </p:cNvPicPr>
          <p:nvPr/>
        </p:nvPicPr>
        <p:blipFill>
          <a:blip r:embed="rId3"/>
          <a:stretch>
            <a:fillRect/>
          </a:stretch>
        </p:blipFill>
        <p:spPr>
          <a:xfrm>
            <a:off x="3866865" y="1358601"/>
            <a:ext cx="3611582" cy="2405313"/>
          </a:xfrm>
          <a:prstGeom prst="rect">
            <a:avLst/>
          </a:prstGeom>
        </p:spPr>
      </p:pic>
      <p:sp>
        <p:nvSpPr>
          <p:cNvPr id="9" name="TextBox 8">
            <a:extLst>
              <a:ext uri="{FF2B5EF4-FFF2-40B4-BE49-F238E27FC236}">
                <a16:creationId xmlns:a16="http://schemas.microsoft.com/office/drawing/2014/main" id="{B382A60D-1071-4B94-89E5-C7E71B0724BE}"/>
              </a:ext>
            </a:extLst>
          </p:cNvPr>
          <p:cNvSpPr txBox="1"/>
          <p:nvPr/>
        </p:nvSpPr>
        <p:spPr>
          <a:xfrm>
            <a:off x="789163" y="1303287"/>
            <a:ext cx="2857196" cy="2308324"/>
          </a:xfrm>
          <a:prstGeom prst="rect">
            <a:avLst/>
          </a:prstGeom>
          <a:noFill/>
        </p:spPr>
        <p:txBody>
          <a:bodyPr numCol="1" rtlCol="0" wrap="square">
            <a:spAutoFit/>
          </a:bodyPr>
          <a:lstStyle/>
          <a:p>
            <a:pPr algn="l"/>
            <a:r>
              <a:rPr dirty="0" lang="en-US"/>
              <a:t>Pollution comes in all shapes and sizes.  From your empty plastic water bottle, to paper bags, plastic bags, soft drink and beer can ring yokes, napkins, candy wraps, empty plastic containers, aluminum  cans, etc.</a:t>
            </a:r>
          </a:p>
        </p:txBody>
      </p:sp>
      <p:sp>
        <p:nvSpPr>
          <p:cNvPr id="11" name="TextBox 10">
            <a:extLst>
              <a:ext uri="{FF2B5EF4-FFF2-40B4-BE49-F238E27FC236}">
                <a16:creationId xmlns:a16="http://schemas.microsoft.com/office/drawing/2014/main" id="{A362087E-759E-4A17-9AC9-D0F48E4B6A71}"/>
              </a:ext>
            </a:extLst>
          </p:cNvPr>
          <p:cNvSpPr txBox="1"/>
          <p:nvPr/>
        </p:nvSpPr>
        <p:spPr>
          <a:xfrm>
            <a:off x="5184442" y="374233"/>
            <a:ext cx="2514511" cy="707886"/>
          </a:xfrm>
          <a:prstGeom prst="rect">
            <a:avLst/>
          </a:prstGeom>
          <a:noFill/>
        </p:spPr>
        <p:txBody>
          <a:bodyPr numCol="1" rtlCol="0" wrap="square">
            <a:spAutoFit/>
          </a:bodyPr>
          <a:lstStyle/>
          <a:p>
            <a:pPr algn="l"/>
            <a:r>
              <a:rPr b="1" dirty="0" lang="en-US" sz="4000">
                <a:solidFill>
                  <a:schemeClr val="bg1">
                    <a:lumMod val="25000"/>
                  </a:schemeClr>
                </a:solidFill>
              </a:rPr>
              <a:t>Pollution</a:t>
            </a:r>
          </a:p>
        </p:txBody>
      </p:sp>
    </p:spTree>
    <p:extLst>
      <p:ext uri="{BB962C8B-B14F-4D97-AF65-F5344CB8AC3E}">
        <p14:creationId xmlns:p14="http://schemas.microsoft.com/office/powerpoint/2010/main" val="11346733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E1EC3F-FBCB-482F-A8DE-863FD9DAEE1A}"/>
              </a:ext>
            </a:extLst>
          </p:cNvPr>
          <p:cNvPicPr>
            <a:picLocks noChangeAspect="1"/>
          </p:cNvPicPr>
          <p:nvPr/>
        </p:nvPicPr>
        <p:blipFill>
          <a:blip r:embed="rId2"/>
          <a:stretch>
            <a:fillRect/>
          </a:stretch>
        </p:blipFill>
        <p:spPr>
          <a:xfrm>
            <a:off x="7463449" y="1025640"/>
            <a:ext cx="3162300" cy="1447800"/>
          </a:xfrm>
          <a:prstGeom prst="rect">
            <a:avLst/>
          </a:prstGeom>
        </p:spPr>
      </p:pic>
      <p:pic>
        <p:nvPicPr>
          <p:cNvPr id="6" name="Picture 5">
            <a:extLst>
              <a:ext uri="{FF2B5EF4-FFF2-40B4-BE49-F238E27FC236}">
                <a16:creationId xmlns:a16="http://schemas.microsoft.com/office/drawing/2014/main" id="{491C776E-2734-49EA-84D9-373B6D6C6BA7}"/>
              </a:ext>
            </a:extLst>
          </p:cNvPr>
          <p:cNvPicPr>
            <a:picLocks noChangeAspect="1"/>
          </p:cNvPicPr>
          <p:nvPr/>
        </p:nvPicPr>
        <p:blipFill>
          <a:blip r:embed="rId3"/>
          <a:stretch>
            <a:fillRect/>
          </a:stretch>
        </p:blipFill>
        <p:spPr>
          <a:xfrm>
            <a:off x="2426961" y="3996381"/>
            <a:ext cx="2619375" cy="1743075"/>
          </a:xfrm>
          <a:prstGeom prst="rect">
            <a:avLst/>
          </a:prstGeom>
        </p:spPr>
      </p:pic>
      <p:pic>
        <p:nvPicPr>
          <p:cNvPr id="7" name="Picture 6">
            <a:extLst>
              <a:ext uri="{FF2B5EF4-FFF2-40B4-BE49-F238E27FC236}">
                <a16:creationId xmlns:a16="http://schemas.microsoft.com/office/drawing/2014/main" id="{9506DF18-2D8E-4745-9A72-85B614238751}"/>
              </a:ext>
            </a:extLst>
          </p:cNvPr>
          <p:cNvPicPr>
            <a:picLocks noChangeAspect="1"/>
          </p:cNvPicPr>
          <p:nvPr/>
        </p:nvPicPr>
        <p:blipFill>
          <a:blip r:embed="rId4"/>
          <a:stretch>
            <a:fillRect/>
          </a:stretch>
        </p:blipFill>
        <p:spPr>
          <a:xfrm>
            <a:off x="1769988" y="883172"/>
            <a:ext cx="3933323" cy="2953075"/>
          </a:xfrm>
          <a:prstGeom prst="rect">
            <a:avLst/>
          </a:prstGeom>
        </p:spPr>
      </p:pic>
      <p:pic>
        <p:nvPicPr>
          <p:cNvPr id="10" name="Picture 9">
            <a:extLst>
              <a:ext uri="{FF2B5EF4-FFF2-40B4-BE49-F238E27FC236}">
                <a16:creationId xmlns:a16="http://schemas.microsoft.com/office/drawing/2014/main" id="{1631F691-EC61-4F0D-858F-8B7149B8B1A8}"/>
              </a:ext>
            </a:extLst>
          </p:cNvPr>
          <p:cNvPicPr>
            <a:picLocks noChangeAspect="1"/>
          </p:cNvPicPr>
          <p:nvPr/>
        </p:nvPicPr>
        <p:blipFill>
          <a:blip r:embed="rId5"/>
          <a:stretch>
            <a:fillRect/>
          </a:stretch>
        </p:blipFill>
        <p:spPr>
          <a:xfrm>
            <a:off x="7295866" y="3042313"/>
            <a:ext cx="3497467" cy="2323181"/>
          </a:xfrm>
          <a:prstGeom prst="rect">
            <a:avLst/>
          </a:prstGeom>
        </p:spPr>
      </p:pic>
    </p:spTree>
    <p:extLst>
      <p:ext uri="{BB962C8B-B14F-4D97-AF65-F5344CB8AC3E}">
        <p14:creationId xmlns:p14="http://schemas.microsoft.com/office/powerpoint/2010/main" val="16679098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410F0-5E3B-4034-A2F5-1B95C89D8135}"/>
              </a:ext>
            </a:extLst>
          </p:cNvPr>
          <p:cNvSpPr>
            <a:spLocks noGrp="1"/>
          </p:cNvSpPr>
          <p:nvPr>
            <p:ph type="title"/>
          </p:nvPr>
        </p:nvSpPr>
        <p:spPr>
          <a:xfrm>
            <a:off x="1293695" y="0"/>
            <a:ext cx="9055858" cy="1327870"/>
          </a:xfrm>
        </p:spPr>
        <p:txBody>
          <a:bodyPr numCol="1">
            <a:normAutofit/>
          </a:bodyPr>
          <a:lstStyle/>
          <a:p>
            <a:pPr algn="ctr"/>
            <a:r>
              <a:rPr b="1" dirty="0" lang="en-US" sz="4000">
                <a:solidFill>
                  <a:schemeClr val="bg1">
                    <a:lumMod val="25000"/>
                  </a:schemeClr>
                </a:solidFill>
                <a:latin typeface="+mn-lt"/>
              </a:rPr>
              <a:t>   Everyday Solutions</a:t>
            </a:r>
          </a:p>
        </p:txBody>
      </p:sp>
      <p:graphicFrame>
        <p:nvGraphicFramePr>
          <p:cNvPr id="5" name="Table 4">
            <a:extLst>
              <a:ext uri="{FF2B5EF4-FFF2-40B4-BE49-F238E27FC236}">
                <a16:creationId xmlns:a16="http://schemas.microsoft.com/office/drawing/2014/main" id="{E6E390E2-50AB-46FE-AD8B-6887FF83AF0D}"/>
              </a:ext>
            </a:extLst>
          </p:cNvPr>
          <p:cNvGraphicFramePr/>
          <p:nvPr>
            <p:extLst>
              <p:ext uri="{D42A27DB-BD31-4B8C-83A1-F6EECF244321}">
                <p14:modId xmlns:p14="http://schemas.microsoft.com/office/powerpoint/2010/main" val="3457234724"/>
              </p:ext>
            </p:extLst>
          </p:nvPr>
        </p:nvGraphicFramePr>
        <p:xfrm>
          <a:off x="4329701" y="1023006"/>
          <a:ext cx="7228247" cy="5486400"/>
        </p:xfrm>
        <a:graphic>
          <a:graphicData uri="http://schemas.openxmlformats.org/drawingml/2006/table">
            <a:tbl>
              <a:tblPr>
                <a:tableStyleId>{5C22544A-7EE6-4342-B048-85BDC9FD1C3A}</a:tableStyleId>
              </a:tblPr>
              <a:tblGrid>
                <a:gridCol w="3324994">
                  <a:extLst>
                    <a:ext uri="{9D8B030D-6E8A-4147-A177-3AD203B41FA5}">
                      <a16:colId xmlns:a16="http://schemas.microsoft.com/office/drawing/2014/main" val="105570406"/>
                    </a:ext>
                  </a:extLst>
                </a:gridCol>
                <a:gridCol w="3903253">
                  <a:extLst>
                    <a:ext uri="{9D8B030D-6E8A-4147-A177-3AD203B41FA5}">
                      <a16:colId xmlns:a16="http://schemas.microsoft.com/office/drawing/2014/main" val="2506125549"/>
                    </a:ext>
                  </a:extLst>
                </a:gridCol>
              </a:tblGrid>
              <a:tr h="518126">
                <a:tc>
                  <a:txBody>
                    <a:bodyPr numCol="1"/>
                    <a:lstStyle/>
                    <a:p>
                      <a:pPr>
                        <a:buFont charset="0" panose="020B0604020202020204" pitchFamily="34" typeface="Arial"/>
                        <a:buChar char="•"/>
                      </a:pPr>
                      <a:r>
                        <a:rPr altLang="en-CA" lang="en-CA" sz="1800">
                          <a:latin typeface="+mj-lt"/>
                        </a:rPr>
                        <a:t>Carpool or use public transportation</a:t>
                      </a:r>
                    </a:p>
                  </a:txBody>
                  <a:tcPr anchor="ctr" marB="0" marL="0" marR="0" marT="0"/>
                </a:tc>
                <a:tc>
                  <a:txBody>
                    <a:bodyPr numCol="1"/>
                    <a:lstStyle/>
                    <a:p>
                      <a:pPr>
                        <a:buFont charset="0" panose="020B0604020202020204" pitchFamily="34" typeface="Arial"/>
                        <a:buChar char="•"/>
                      </a:pPr>
                      <a:r>
                        <a:rPr altLang="en-CA" lang="en-CA" sz="1800">
                          <a:latin typeface="+mj-lt"/>
                        </a:rPr>
                        <a:t>Recycle, Recycle, Recycle</a:t>
                      </a:r>
                    </a:p>
                  </a:txBody>
                  <a:tcPr anchor="ctr" marB="0" marL="0" marR="0" marT="0"/>
                </a:tc>
                <a:extLst>
                  <a:ext uri="{0D108BD9-81ED-4DB2-BD59-A6C34878D82A}">
                    <a16:rowId xmlns:a16="http://schemas.microsoft.com/office/drawing/2014/main" val="3788945269"/>
                  </a:ext>
                </a:extLst>
              </a:tr>
              <a:tr h="1036252">
                <a:tc>
                  <a:txBody>
                    <a:bodyPr numCol="1"/>
                    <a:lstStyle/>
                    <a:p>
                      <a:pPr>
                        <a:buFont charset="0" panose="020B0604020202020204" pitchFamily="34" typeface="Arial"/>
                        <a:buChar char="•"/>
                      </a:pPr>
                      <a:r>
                        <a:rPr altLang="en-CA" dirty="0" lang="en-CA" sz="1800">
                          <a:latin typeface="+mj-lt"/>
                        </a:rPr>
                        <a:t>Switch to Energy efficient light bulbs and appliances</a:t>
                      </a:r>
                    </a:p>
                  </a:txBody>
                  <a:tcPr anchor="ctr" marB="0" marL="0" marR="0" marT="0"/>
                </a:tc>
                <a:tc>
                  <a:txBody>
                    <a:bodyPr numCol="1"/>
                    <a:lstStyle/>
                    <a:p>
                      <a:pPr>
                        <a:buFont charset="0" panose="020B0604020202020204" pitchFamily="34" typeface="Arial"/>
                        <a:buChar char="•"/>
                      </a:pPr>
                      <a:r>
                        <a:rPr altLang="en-CA" dirty="0" lang="en-CA" sz="1800">
                          <a:latin typeface="+mj-lt"/>
                        </a:rPr>
                        <a:t>Don't waste! Instead of throwing things out, fix it or use it for something else. If you can, buy things that are less likely to break or become unusual.</a:t>
                      </a:r>
                    </a:p>
                  </a:txBody>
                  <a:tcPr anchor="ctr" marB="0" marL="0" marR="0" marT="0"/>
                </a:tc>
                <a:extLst>
                  <a:ext uri="{0D108BD9-81ED-4DB2-BD59-A6C34878D82A}">
                    <a16:rowId xmlns:a16="http://schemas.microsoft.com/office/drawing/2014/main" val="3550282858"/>
                  </a:ext>
                </a:extLst>
              </a:tr>
              <a:tr h="777189">
                <a:tc>
                  <a:txBody>
                    <a:bodyPr numCol="1"/>
                    <a:lstStyle/>
                    <a:p>
                      <a:pPr>
                        <a:buFont charset="0" panose="020B0604020202020204" pitchFamily="34" typeface="Arial"/>
                        <a:buChar char="•"/>
                      </a:pPr>
                      <a:r>
                        <a:rPr altLang="en-CA" lang="en-CA" sz="1800">
                          <a:latin typeface="+mj-lt"/>
                        </a:rPr>
                        <a:t>Turn off lights and devices when you're not using them.</a:t>
                      </a:r>
                    </a:p>
                  </a:txBody>
                  <a:tcPr anchor="ctr" marB="0" marL="0" marR="0" marT="0"/>
                </a:tc>
                <a:tc>
                  <a:txBody>
                    <a:bodyPr numCol="1"/>
                    <a:lstStyle/>
                    <a:p>
                      <a:pPr>
                        <a:buFont charset="0" panose="020B0604020202020204" pitchFamily="34" typeface="Arial"/>
                        <a:buChar char="•"/>
                      </a:pPr>
                      <a:r>
                        <a:rPr altLang="en-CA" dirty="0" lang="en-CA" sz="1800">
                          <a:latin typeface="+mj-lt"/>
                        </a:rPr>
                        <a:t>Instead of using plastic or paper bags at the grocery store, invest in some reusable bags!</a:t>
                      </a:r>
                    </a:p>
                  </a:txBody>
                  <a:tcPr anchor="ctr" marB="0" marL="0" marR="0" marT="0"/>
                </a:tc>
                <a:extLst>
                  <a:ext uri="{0D108BD9-81ED-4DB2-BD59-A6C34878D82A}">
                    <a16:rowId xmlns:a16="http://schemas.microsoft.com/office/drawing/2014/main" val="3703628778"/>
                  </a:ext>
                </a:extLst>
              </a:tr>
              <a:tr h="777189">
                <a:tc>
                  <a:txBody>
                    <a:bodyPr numCol="1"/>
                    <a:lstStyle/>
                    <a:p>
                      <a:pPr>
                        <a:buFont charset="0" panose="020B0604020202020204" pitchFamily="34" typeface="Arial"/>
                        <a:buChar char="•"/>
                      </a:pPr>
                      <a:r>
                        <a:rPr altLang="en-CA" lang="en-CA" sz="1800">
                          <a:latin typeface="+mj-lt"/>
                        </a:rPr>
                        <a:t>Instead of driving to close destinations, ride your bike, walk or take the bus.</a:t>
                      </a:r>
                    </a:p>
                  </a:txBody>
                  <a:tcPr anchor="ctr" marB="0" marL="0" marR="0" marT="0"/>
                </a:tc>
                <a:tc>
                  <a:txBody>
                    <a:bodyPr numCol="1"/>
                    <a:lstStyle/>
                    <a:p>
                      <a:pPr>
                        <a:buFont charset="0" panose="020B0604020202020204" pitchFamily="34" typeface="Arial"/>
                        <a:buChar char="•"/>
                      </a:pPr>
                      <a:r>
                        <a:rPr altLang="en-CA" lang="en-CA" sz="1800">
                          <a:effectLst/>
                          <a:latin typeface="+mj-lt"/>
                        </a:rPr>
                        <a:t>Avoid </a:t>
                      </a:r>
                      <a:r>
                        <a:rPr altLang="en-CA" lang="en-CA" sz="1800">
                          <a:latin typeface="+mj-lt"/>
                        </a:rPr>
                        <a:t>buying bottled water, invest in a water filtration product, which will save you money in the long run! </a:t>
                      </a:r>
                    </a:p>
                  </a:txBody>
                  <a:tcPr anchor="ctr" marB="0" marL="0" marR="0" marT="0"/>
                </a:tc>
                <a:extLst>
                  <a:ext uri="{0D108BD9-81ED-4DB2-BD59-A6C34878D82A}">
                    <a16:rowId xmlns:a16="http://schemas.microsoft.com/office/drawing/2014/main" val="2756575497"/>
                  </a:ext>
                </a:extLst>
              </a:tr>
              <a:tr h="518126">
                <a:tc>
                  <a:txBody>
                    <a:bodyPr numCol="1"/>
                    <a:lstStyle/>
                    <a:p>
                      <a:pPr>
                        <a:buFont charset="0" panose="020B0604020202020204" pitchFamily="34" typeface="Arial"/>
                        <a:buChar char="•"/>
                      </a:pPr>
                      <a:r>
                        <a:rPr altLang="en-CA" dirty="0" lang="en-CA" sz="1800">
                          <a:latin typeface="+mj-lt"/>
                        </a:rPr>
                        <a:t>Plant trees to absorb greenhouse gases</a:t>
                      </a:r>
                    </a:p>
                  </a:txBody>
                  <a:tcPr anchor="ctr" marB="0" marL="0" marR="0" marT="0"/>
                </a:tc>
                <a:tc>
                  <a:txBody>
                    <a:bodyPr numCol="1"/>
                    <a:lstStyle/>
                    <a:p>
                      <a:pPr>
                        <a:buFont charset="0" panose="020B0604020202020204" pitchFamily="34" typeface="Arial"/>
                        <a:buChar char="•"/>
                      </a:pPr>
                      <a:r>
                        <a:rPr altLang="en-CA" lang="en-CA" sz="1800">
                          <a:latin typeface="+mj-lt"/>
                        </a:rPr>
                        <a:t>Ask about installing solar energy panels on your home! </a:t>
                      </a:r>
                    </a:p>
                  </a:txBody>
                  <a:tcPr anchor="ctr" marB="0" marL="0" marR="0" marT="0"/>
                </a:tc>
                <a:extLst>
                  <a:ext uri="{0D108BD9-81ED-4DB2-BD59-A6C34878D82A}">
                    <a16:rowId xmlns:a16="http://schemas.microsoft.com/office/drawing/2014/main" val="2852719319"/>
                  </a:ext>
                </a:extLst>
              </a:tr>
              <a:tr h="1554378">
                <a:tc>
                  <a:txBody>
                    <a:bodyPr numCol="1"/>
                    <a:lstStyle/>
                    <a:p>
                      <a:pPr>
                        <a:buFont charset="0" panose="020B0604020202020204" pitchFamily="34" typeface="Arial"/>
                        <a:buChar char="•"/>
                      </a:pPr>
                      <a:r>
                        <a:rPr altLang="en-CA" dirty="0" lang="en-CA" sz="1800">
                          <a:latin typeface="+mj-lt"/>
                        </a:rPr>
                        <a:t>Eat locally grown foods! Instead of eating foods that used a ton of energy and fuel to ship them across the country or even the world, eat foods grown near you! This also helps your local economy! </a:t>
                      </a:r>
                    </a:p>
                  </a:txBody>
                  <a:tcPr anchor="ctr" marB="0" marL="0" marR="0" marT="0"/>
                </a:tc>
                <a:tc>
                  <a:txBody>
                    <a:bodyPr numCol="1"/>
                    <a:lstStyle/>
                    <a:p>
                      <a:pPr>
                        <a:buFont charset="0" panose="020B0604020202020204" pitchFamily="34" typeface="Arial"/>
                        <a:buChar char="•"/>
                      </a:pPr>
                      <a:r>
                        <a:rPr altLang="en-CA" dirty="0" lang="en-CA" sz="1800">
                          <a:latin typeface="+mj-lt"/>
                        </a:rPr>
                        <a:t>Educate yourself! This is probably one of the most important things that you can do! Learn as much as you can and share your knowledge with others! </a:t>
                      </a:r>
                    </a:p>
                  </a:txBody>
                  <a:tcPr anchor="ctr" marB="0" marL="0" marR="0" marT="0"/>
                </a:tc>
                <a:extLst>
                  <a:ext uri="{0D108BD9-81ED-4DB2-BD59-A6C34878D82A}">
                    <a16:rowId xmlns:a16="http://schemas.microsoft.com/office/drawing/2014/main" val="302753856"/>
                  </a:ext>
                </a:extLst>
              </a:tr>
            </a:tbl>
          </a:graphicData>
        </a:graphic>
      </p:graphicFrame>
      <p:pic>
        <p:nvPicPr>
          <p:cNvPr id="4" name="Content Placeholder 3">
            <a:extLst>
              <a:ext uri="{FF2B5EF4-FFF2-40B4-BE49-F238E27FC236}">
                <a16:creationId xmlns:a16="http://schemas.microsoft.com/office/drawing/2014/main" id="{50598966-3865-4F75-864F-6BB69A4F0FAD}"/>
              </a:ext>
            </a:extLst>
          </p:cNvPr>
          <p:cNvPicPr>
            <a:picLocks noChangeAspect="1" noGrp="1"/>
          </p:cNvPicPr>
          <p:nvPr>
            <p:ph idx="1"/>
          </p:nvPr>
        </p:nvPicPr>
        <p:blipFill>
          <a:blip r:embed="rId2"/>
          <a:stretch>
            <a:fillRect/>
          </a:stretch>
        </p:blipFill>
        <p:spPr>
          <a:xfrm>
            <a:off x="639738" y="1006122"/>
            <a:ext cx="3600254" cy="5486400"/>
          </a:xfrm>
          <a:prstGeom prst="rect">
            <a:avLst/>
          </a:prstGeom>
        </p:spPr>
      </p:pic>
      <p:sp>
        <p:nvSpPr>
          <p:cNvPr id="8" name="TextBox 7">
            <a:extLst>
              <a:ext uri="{FF2B5EF4-FFF2-40B4-BE49-F238E27FC236}">
                <a16:creationId xmlns:a16="http://schemas.microsoft.com/office/drawing/2014/main" id="{27B419B2-B9B3-4A8D-9432-FFAC7FCDB1A5}"/>
              </a:ext>
            </a:extLst>
          </p:cNvPr>
          <p:cNvSpPr txBox="1"/>
          <p:nvPr/>
        </p:nvSpPr>
        <p:spPr>
          <a:xfrm>
            <a:off x="518900" y="6509406"/>
            <a:ext cx="6098842" cy="246221"/>
          </a:xfrm>
          <a:prstGeom prst="rect">
            <a:avLst/>
          </a:prstGeom>
          <a:noFill/>
        </p:spPr>
        <p:txBody>
          <a:bodyPr numCol="1" wrap="square">
            <a:spAutoFit/>
          </a:bodyPr>
          <a:lstStyle/>
          <a:p>
            <a:r>
              <a:rPr dirty="0" lang="en-US" sz="1000">
                <a:latin typeface="+mj-lt"/>
              </a:rPr>
              <a:t>http://nc93fo113c.cf/dyhum/homework-help-social-issues-global-warming-jije.php</a:t>
            </a:r>
          </a:p>
        </p:txBody>
      </p:sp>
    </p:spTree>
    <p:extLst>
      <p:ext uri="{BB962C8B-B14F-4D97-AF65-F5344CB8AC3E}">
        <p14:creationId xmlns:p14="http://schemas.microsoft.com/office/powerpoint/2010/main" val="20032747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0BE5BB-4C1F-4552-B52D-8D27B8DDC7E6}"/>
              </a:ext>
            </a:extLst>
          </p:cNvPr>
          <p:cNvSpPr>
            <a:spLocks noGrp="1"/>
          </p:cNvSpPr>
          <p:nvPr>
            <p:ph idx="1"/>
          </p:nvPr>
        </p:nvSpPr>
        <p:spPr>
          <a:xfrm>
            <a:off x="5871380" y="1825625"/>
            <a:ext cx="5482419" cy="4351338"/>
          </a:xfrm>
        </p:spPr>
        <p:txBody>
          <a:bodyPr numCol="1"/>
          <a:lstStyle/>
          <a:p>
            <a:pPr indent="0" marL="0">
              <a:buNone/>
            </a:pPr>
            <a:endParaRPr dirty="0" lang="en-US"/>
          </a:p>
          <a:p>
            <a:pPr indent="0" marL="0">
              <a:buNone/>
            </a:pPr>
            <a:endParaRPr dirty="0" lang="en-US"/>
          </a:p>
          <a:p>
            <a:pPr indent="0" marL="0">
              <a:buNone/>
            </a:pPr>
            <a:endParaRPr dirty="0" lang="en-US"/>
          </a:p>
        </p:txBody>
      </p:sp>
      <p:pic>
        <p:nvPicPr>
          <p:cNvPr id="4" name="Picture 3">
            <a:extLst>
              <a:ext uri="{FF2B5EF4-FFF2-40B4-BE49-F238E27FC236}">
                <a16:creationId xmlns:a16="http://schemas.microsoft.com/office/drawing/2014/main" id="{84D8C5F9-FFC7-48D0-B83E-78D94CDFB48F}"/>
              </a:ext>
            </a:extLst>
          </p:cNvPr>
          <p:cNvPicPr>
            <a:picLocks noChangeAspect="1"/>
          </p:cNvPicPr>
          <p:nvPr/>
        </p:nvPicPr>
        <p:blipFill>
          <a:blip r:embed="rId2"/>
          <a:stretch>
            <a:fillRect/>
          </a:stretch>
        </p:blipFill>
        <p:spPr>
          <a:xfrm>
            <a:off x="741783" y="1009972"/>
            <a:ext cx="3883160" cy="4873762"/>
          </a:xfrm>
          <a:prstGeom prst="rect">
            <a:avLst/>
          </a:prstGeom>
        </p:spPr>
      </p:pic>
      <p:sp>
        <p:nvSpPr>
          <p:cNvPr id="8" name="TextBox 7">
            <a:extLst>
              <a:ext uri="{FF2B5EF4-FFF2-40B4-BE49-F238E27FC236}">
                <a16:creationId xmlns:a16="http://schemas.microsoft.com/office/drawing/2014/main" id="{E92A6C14-0DE4-40DC-A9B8-097AB60F09D9}"/>
              </a:ext>
            </a:extLst>
          </p:cNvPr>
          <p:cNvSpPr txBox="1"/>
          <p:nvPr/>
        </p:nvSpPr>
        <p:spPr>
          <a:xfrm>
            <a:off x="4624943" y="1675569"/>
            <a:ext cx="7065561" cy="3785652"/>
          </a:xfrm>
          <a:prstGeom prst="rect">
            <a:avLst/>
          </a:prstGeom>
          <a:noFill/>
        </p:spPr>
        <p:txBody>
          <a:bodyPr numCol="1" wrap="square">
            <a:spAutoFit/>
          </a:bodyPr>
          <a:lstStyle/>
          <a:p>
            <a:pPr algn="just"/>
            <a:r>
              <a:rPr altLang="en-CA" dirty="0" lang="en-CA" sz="2000">
                <a:effectLst/>
                <a:latin typeface="+mj-lt"/>
              </a:rPr>
              <a:t>Recycle whatever you can and choose things made from recycled materials. Recycling is the most important things to prevent global warming problems. Recycling helps to : Save energy, save land space, save money, create new jobs, reducing air and water pollution and </a:t>
            </a:r>
            <a:r>
              <a:rPr altLang="en-CA" b="1" dirty="0" lang="en-CA" sz="2000">
                <a:effectLst/>
                <a:latin typeface="+mj-lt"/>
              </a:rPr>
              <a:t>preserving</a:t>
            </a:r>
            <a:r>
              <a:rPr altLang="en-CA" dirty="0" lang="en-CA" sz="2000">
                <a:effectLst/>
                <a:latin typeface="+mj-lt"/>
              </a:rPr>
              <a:t> habitat for wildlife. That’s why recycling is important and you should take a closer look at your life and how you recycle materials used in your daily life. It takes less energy to </a:t>
            </a:r>
            <a:r>
              <a:rPr altLang="en-CA" b="1" dirty="0" lang="en-CA" sz="2000">
                <a:effectLst/>
                <a:latin typeface="+mj-lt"/>
              </a:rPr>
              <a:t>process</a:t>
            </a:r>
            <a:r>
              <a:rPr altLang="en-CA" dirty="0" lang="en-CA" sz="2000">
                <a:effectLst/>
                <a:latin typeface="+mj-lt"/>
              </a:rPr>
              <a:t> recycled materials. For example, it takes less energy to recycle paper from waste material than it does to create paper from new woodland, because there is no longer a need to cut down a new tree, process the wood from the tree and make it into paper. Remember reduce, reuse, recycle!</a:t>
            </a:r>
            <a:r>
              <a:rPr dirty="0" lang="en-US" sz="2000">
                <a:effectLst/>
                <a:latin typeface="+mj-lt"/>
              </a:rPr>
              <a:t> </a:t>
            </a:r>
          </a:p>
        </p:txBody>
      </p:sp>
    </p:spTree>
    <p:extLst>
      <p:ext uri="{BB962C8B-B14F-4D97-AF65-F5344CB8AC3E}">
        <p14:creationId xmlns:p14="http://schemas.microsoft.com/office/powerpoint/2010/main" val="18220773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2235F1-DCC5-4780-A461-AC1BB4CC6AD9}"/>
              </a:ext>
            </a:extLst>
          </p:cNvPr>
          <p:cNvPicPr>
            <a:picLocks noChangeAspect="1"/>
          </p:cNvPicPr>
          <p:nvPr/>
        </p:nvPicPr>
        <p:blipFill>
          <a:blip r:embed="rId2"/>
          <a:stretch>
            <a:fillRect/>
          </a:stretch>
        </p:blipFill>
        <p:spPr>
          <a:xfrm>
            <a:off x="4108545" y="914936"/>
            <a:ext cx="7722641" cy="5148427"/>
          </a:xfrm>
          <a:prstGeom prst="rect">
            <a:avLst/>
          </a:prstGeom>
        </p:spPr>
      </p:pic>
      <p:pic>
        <p:nvPicPr>
          <p:cNvPr id="5" name="Picture 4">
            <a:extLst>
              <a:ext uri="{FF2B5EF4-FFF2-40B4-BE49-F238E27FC236}">
                <a16:creationId xmlns:a16="http://schemas.microsoft.com/office/drawing/2014/main" id="{6D68A352-5A60-4D53-9F93-71DF6395F8B6}"/>
              </a:ext>
            </a:extLst>
          </p:cNvPr>
          <p:cNvPicPr>
            <a:picLocks noChangeAspect="1"/>
          </p:cNvPicPr>
          <p:nvPr/>
        </p:nvPicPr>
        <p:blipFill>
          <a:blip r:embed="rId3"/>
          <a:stretch>
            <a:fillRect/>
          </a:stretch>
        </p:blipFill>
        <p:spPr>
          <a:xfrm>
            <a:off x="139250" y="4143206"/>
            <a:ext cx="3969295" cy="2435704"/>
          </a:xfrm>
          <a:prstGeom prst="rect">
            <a:avLst/>
          </a:prstGeom>
        </p:spPr>
      </p:pic>
      <p:pic>
        <p:nvPicPr>
          <p:cNvPr id="7" name="Content Placeholder 6">
            <a:extLst>
              <a:ext uri="{FF2B5EF4-FFF2-40B4-BE49-F238E27FC236}">
                <a16:creationId xmlns:a16="http://schemas.microsoft.com/office/drawing/2014/main" id="{DEA12283-706C-4CE2-AA94-BD7C3F27285F}"/>
              </a:ext>
            </a:extLst>
          </p:cNvPr>
          <p:cNvPicPr>
            <a:picLocks noChangeAspect="1" noGrp="1"/>
          </p:cNvPicPr>
          <p:nvPr>
            <p:ph idx="1"/>
          </p:nvPr>
        </p:nvPicPr>
        <p:blipFill>
          <a:blip r:embed="rId4"/>
          <a:stretch>
            <a:fillRect/>
          </a:stretch>
        </p:blipFill>
        <p:spPr>
          <a:xfrm>
            <a:off x="139250" y="191223"/>
            <a:ext cx="3838575" cy="3838575"/>
          </a:xfrm>
          <a:prstGeom prst="rect">
            <a:avLst/>
          </a:prstGeom>
        </p:spPr>
      </p:pic>
    </p:spTree>
    <p:extLst>
      <p:ext uri="{BB962C8B-B14F-4D97-AF65-F5344CB8AC3E}">
        <p14:creationId xmlns:p14="http://schemas.microsoft.com/office/powerpoint/2010/main" val="835414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CDC24-43A1-44D6-BA60-5527CF20C451}"/>
              </a:ext>
            </a:extLst>
          </p:cNvPr>
          <p:cNvSpPr>
            <a:spLocks noGrp="1"/>
          </p:cNvSpPr>
          <p:nvPr>
            <p:ph type="title"/>
          </p:nvPr>
        </p:nvSpPr>
        <p:spPr>
          <a:xfrm>
            <a:off x="966147" y="552426"/>
            <a:ext cx="10515600" cy="1325563"/>
          </a:xfrm>
        </p:spPr>
        <p:txBody>
          <a:bodyPr numCol="1"/>
          <a:lstStyle/>
          <a:p>
            <a:pPr algn="ctr"/>
            <a:r>
              <a:rPr altLang="en-GB" b="1" dirty="0" kern="1200" lang="en-GB" sz="2000">
                <a:effectLst/>
                <a:latin charset="0" panose="020F0502020204030204" pitchFamily="34" typeface="Calibri Light"/>
                <a:ea charset="0" panose="02020603050405020304" pitchFamily="18" typeface="Times New Roman"/>
                <a:cs charset="0" panose="020F0502020204030204" pitchFamily="34" typeface="Calibri Light"/>
              </a:rPr>
              <a:t>A global warming report states that the continued burning of fossil fuels</a:t>
            </a:r>
            <a:br>
              <a:rPr b="1" dirty="0" kern="1200" lang="en-US" sz="2000">
                <a:effectLst/>
                <a:latin charset="0" panose="020F0502020204030204" pitchFamily="34" typeface="Calibri Light"/>
                <a:ea charset="0" panose="02020603050405020304" pitchFamily="18" typeface="Times New Roman"/>
                <a:cs charset="0" panose="020F0502020204030204" pitchFamily="34" typeface="Calibri Light"/>
              </a:rPr>
            </a:br>
            <a:r>
              <a:rPr altLang="en-GB" b="1" dirty="0" kern="1200" lang="en-GB" sz="2000">
                <a:effectLst/>
                <a:latin charset="0" panose="020F0502020204030204" pitchFamily="34" typeface="Calibri Light"/>
                <a:ea charset="0" panose="02020603050405020304" pitchFamily="18" typeface="Times New Roman"/>
                <a:cs charset="0" panose="020F0502020204030204" pitchFamily="34" typeface="Calibri Light"/>
              </a:rPr>
              <a:t> will lead to the loss of all Arctic ice within the next 50 years</a:t>
            </a:r>
            <a:br>
              <a:rPr altLang="en-CA" dirty="0" lang="en-CA" sz="1800">
                <a:effectLst/>
                <a:latin charset="0" panose="02020603050405020304" pitchFamily="18" typeface="Times New Roman"/>
                <a:ea charset="0" panose="02020603050405020304" pitchFamily="18" typeface="Times New Roman"/>
              </a:rPr>
            </a:br>
            <a:endParaRPr dirty="0" lang="en-US"/>
          </a:p>
        </p:txBody>
      </p:sp>
      <p:pic>
        <p:nvPicPr>
          <p:cNvPr id="4" name="Picture 4">
            <a:extLst>
              <a:ext uri="{FF2B5EF4-FFF2-40B4-BE49-F238E27FC236}">
                <a16:creationId xmlns:a16="http://schemas.microsoft.com/office/drawing/2014/main" id="{EE572869-C6CB-4890-9198-3EE951B25B10}"/>
              </a:ext>
            </a:extLst>
          </p:cNvPr>
          <p:cNvPicPr>
            <a:picLocks noChangeAspect="1" noGrp="1"/>
          </p:cNvPicPr>
          <p:nvPr>
            <p:ph idx="1"/>
          </p:nvPr>
        </p:nvPicPr>
        <p:blipFill>
          <a:blip r:embed="rId2">
            <a:extLst>
              <a:ext uri="{28A0092B-C50C-407E-A947-70E740481C1C}">
                <a14:useLocalDpi xmlns:a14="http://schemas.microsoft.com/office/drawing/2010/main" val="0"/>
              </a:ext>
            </a:extLst>
          </a:blip>
          <a:stretch>
            <a:fillRect/>
          </a:stretch>
        </p:blipFill>
        <p:spPr>
          <a:xfrm>
            <a:off x="1182643" y="1825625"/>
            <a:ext cx="9826714" cy="4351338"/>
          </a:xfrm>
          <a:prstGeom prst="rect">
            <a:avLst/>
          </a:prstGeom>
        </p:spPr>
      </p:pic>
    </p:spTree>
    <p:extLst>
      <p:ext uri="{BB962C8B-B14F-4D97-AF65-F5344CB8AC3E}">
        <p14:creationId xmlns:p14="http://schemas.microsoft.com/office/powerpoint/2010/main" val="21170779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84B847-534F-4035-BC49-B53587233796}"/>
              </a:ext>
            </a:extLst>
          </p:cNvPr>
          <p:cNvPicPr>
            <a:picLocks noChangeAspect="1"/>
          </p:cNvPicPr>
          <p:nvPr/>
        </p:nvPicPr>
        <p:blipFill>
          <a:blip r:embed="rId2"/>
          <a:stretch>
            <a:fillRect/>
          </a:stretch>
        </p:blipFill>
        <p:spPr>
          <a:xfrm>
            <a:off x="5406915" y="3710936"/>
            <a:ext cx="6381750" cy="2676525"/>
          </a:xfrm>
          <a:prstGeom prst="rect">
            <a:avLst/>
          </a:prstGeom>
        </p:spPr>
      </p:pic>
      <p:pic>
        <p:nvPicPr>
          <p:cNvPr id="5" name="Picture 4">
            <a:extLst>
              <a:ext uri="{FF2B5EF4-FFF2-40B4-BE49-F238E27FC236}">
                <a16:creationId xmlns:a16="http://schemas.microsoft.com/office/drawing/2014/main" id="{99972572-932F-40EC-BB8D-19CFE132A34E}"/>
              </a:ext>
            </a:extLst>
          </p:cNvPr>
          <p:cNvPicPr>
            <a:picLocks noChangeAspect="1"/>
          </p:cNvPicPr>
          <p:nvPr/>
        </p:nvPicPr>
        <p:blipFill>
          <a:blip r:embed="rId3"/>
          <a:stretch>
            <a:fillRect/>
          </a:stretch>
        </p:blipFill>
        <p:spPr>
          <a:xfrm>
            <a:off x="744830" y="707302"/>
            <a:ext cx="4137307" cy="3214688"/>
          </a:xfrm>
          <a:prstGeom prst="rect">
            <a:avLst/>
          </a:prstGeom>
        </p:spPr>
      </p:pic>
      <p:pic>
        <p:nvPicPr>
          <p:cNvPr id="6" name="Picture 5">
            <a:extLst>
              <a:ext uri="{FF2B5EF4-FFF2-40B4-BE49-F238E27FC236}">
                <a16:creationId xmlns:a16="http://schemas.microsoft.com/office/drawing/2014/main" id="{0AA23B57-7609-4C7B-8BE3-506FCEE7946E}"/>
              </a:ext>
            </a:extLst>
          </p:cNvPr>
          <p:cNvPicPr>
            <a:picLocks noChangeAspect="1"/>
          </p:cNvPicPr>
          <p:nvPr/>
        </p:nvPicPr>
        <p:blipFill>
          <a:blip r:embed="rId4"/>
          <a:stretch>
            <a:fillRect/>
          </a:stretch>
        </p:blipFill>
        <p:spPr>
          <a:xfrm>
            <a:off x="1600861" y="3921990"/>
            <a:ext cx="2712619" cy="2833180"/>
          </a:xfrm>
          <a:prstGeom prst="rect">
            <a:avLst/>
          </a:prstGeom>
        </p:spPr>
      </p:pic>
      <p:pic>
        <p:nvPicPr>
          <p:cNvPr id="8" name="Picture 7">
            <a:extLst>
              <a:ext uri="{FF2B5EF4-FFF2-40B4-BE49-F238E27FC236}">
                <a16:creationId xmlns:a16="http://schemas.microsoft.com/office/drawing/2014/main" id="{A6295C55-56C4-4054-8CFC-2A0BBD28DF67}"/>
              </a:ext>
            </a:extLst>
          </p:cNvPr>
          <p:cNvPicPr>
            <a:picLocks noChangeAspect="1"/>
          </p:cNvPicPr>
          <p:nvPr/>
        </p:nvPicPr>
        <p:blipFill>
          <a:blip r:embed="rId5"/>
          <a:stretch>
            <a:fillRect/>
          </a:stretch>
        </p:blipFill>
        <p:spPr>
          <a:xfrm>
            <a:off x="5406915" y="497634"/>
            <a:ext cx="6324600" cy="3181350"/>
          </a:xfrm>
          <a:prstGeom prst="rect">
            <a:avLst/>
          </a:prstGeom>
        </p:spPr>
      </p:pic>
    </p:spTree>
    <p:extLst>
      <p:ext uri="{BB962C8B-B14F-4D97-AF65-F5344CB8AC3E}">
        <p14:creationId xmlns:p14="http://schemas.microsoft.com/office/powerpoint/2010/main" val="39077343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86C66F-A1AF-42FE-A03E-559F0A3C5BDD}"/>
              </a:ext>
            </a:extLst>
          </p:cNvPr>
          <p:cNvSpPr>
            <a:spLocks noGrp="1"/>
          </p:cNvSpPr>
          <p:nvPr>
            <p:ph idx="1"/>
          </p:nvPr>
        </p:nvSpPr>
        <p:spPr>
          <a:xfrm>
            <a:off x="838200" y="511792"/>
            <a:ext cx="10515600" cy="5665172"/>
          </a:xfrm>
        </p:spPr>
        <p:txBody>
          <a:bodyPr anchor="ctr" numCol="1">
            <a:normAutofit/>
          </a:bodyPr>
          <a:lstStyle/>
          <a:p>
            <a:pPr algn="ctr" indent="0" marL="0">
              <a:buNone/>
            </a:pPr>
            <a:r>
              <a:rPr b="1" dirty="0" lang="en-US" sz="4000">
                <a:solidFill>
                  <a:srgbClr val="000000"/>
                </a:solidFill>
              </a:rPr>
              <a:t> </a:t>
            </a:r>
            <a:r>
              <a:rPr altLang="en-CA" b="1" dirty="0" lang="en-CA" sz="4000">
                <a:solidFill>
                  <a:srgbClr val="000000"/>
                </a:solidFill>
              </a:rPr>
              <a:t>What are the biggest opportunities</a:t>
            </a:r>
            <a:endParaRPr b="1" dirty="0" lang="en-US" sz="4000">
              <a:solidFill>
                <a:schemeClr val="bg1">
                  <a:lumMod val="25000"/>
                </a:schemeClr>
              </a:solidFill>
            </a:endParaRPr>
          </a:p>
          <a:p>
            <a:pPr algn="ctr" indent="0" marL="0">
              <a:buNone/>
            </a:pPr>
            <a:r>
              <a:rPr altLang="en-CA" b="1" dirty="0" lang="en-CA" sz="4000">
                <a:solidFill>
                  <a:srgbClr val="000000"/>
                </a:solidFill>
              </a:rPr>
              <a:t> to</a:t>
            </a:r>
            <a:r>
              <a:rPr b="1" dirty="0" lang="en-US" sz="4000">
                <a:solidFill>
                  <a:srgbClr val="000000"/>
                </a:solidFill>
              </a:rPr>
              <a:t> </a:t>
            </a:r>
            <a:r>
              <a:rPr altLang="en-CA" b="1" dirty="0" lang="en-CA" sz="4000">
                <a:solidFill>
                  <a:srgbClr val="000000"/>
                </a:solidFill>
              </a:rPr>
              <a:t>reduce agricultural emissions?</a:t>
            </a:r>
            <a:endParaRPr b="1" dirty="0" lang="en-US" sz="4000">
              <a:solidFill>
                <a:schemeClr val="bg1">
                  <a:lumMod val="25000"/>
                </a:schemeClr>
              </a:solidFill>
            </a:endParaRPr>
          </a:p>
          <a:p>
            <a:pPr algn="just" indent="0" marL="0">
              <a:buNone/>
            </a:pPr>
            <a:endParaRPr altLang="en-CA" b="1" dirty="0" lang="en-CA"/>
          </a:p>
          <a:p>
            <a:pPr algn="just"/>
            <a:r>
              <a:rPr altLang="en-CA" dirty="0" lang="en-CA" sz="2000">
                <a:latin typeface="+mj-lt"/>
              </a:rPr>
              <a:t>Changes in both farming practices and food demand offer big opportunities. On the supply side, </a:t>
            </a:r>
            <a:r>
              <a:rPr altLang="en-CA" dirty="0" lang="en-CA" sz="2000">
                <a:latin typeface="+mj-lt"/>
                <a:hlinkClick r:id="rId2"/>
              </a:rPr>
              <a:t>crop management practices</a:t>
            </a:r>
            <a:r>
              <a:rPr sz="2000">
                <a:latin typeface="+mj-lt"/>
              </a:rPr>
              <a:t>—such as improved fertilizer management and conservation tillage—offer the greatest reduction potential at relatively low costs. Better managing grazing lands—such as by rotational grazing and altering forage composition—and restoring degraded lands and cultivated organic soils into productivity are also important</a:t>
            </a:r>
            <a:r>
              <a:rPr altLang="en-CA" dirty="0" lang="en-CA" sz="2000">
                <a:latin typeface="+mj-lt"/>
              </a:rPr>
              <a:t>.</a:t>
            </a:r>
          </a:p>
          <a:p>
            <a:pPr algn="just"/>
            <a:r>
              <a:rPr altLang="en-CA" dirty="0" lang="en-CA" sz="2000">
                <a:latin typeface="+mj-lt"/>
              </a:rPr>
              <a:t>On the supply-side,</a:t>
            </a:r>
          </a:p>
          <a:p>
            <a:pPr algn="just"/>
            <a:r>
              <a:rPr sz="2000">
                <a:latin typeface="+mj-lt"/>
              </a:rPr>
              <a:t>and particularly beef consumption </a:t>
            </a:r>
            <a:r>
              <a:rPr altLang="en-CA" dirty="0" lang="en-CA" sz="2000">
                <a:latin typeface="+mj-lt"/>
                <a:hlinkClick r:id="rId3"/>
              </a:rPr>
              <a:t>offers the most potential</a:t>
            </a:r>
            <a:r>
              <a:rPr altLang="en-CA" dirty="0" lang="en-CA" sz="2000">
                <a:latin typeface="+mj-lt"/>
              </a:rPr>
              <a:t> for reducing emissions. Also, recent WRI research shows that </a:t>
            </a:r>
            <a:r>
              <a:rPr altLang="en-CA" dirty="0" lang="en-CA" sz="2000">
                <a:latin typeface="+mj-lt"/>
                <a:hlinkClick r:id="rId4"/>
              </a:rPr>
              <a:t>about 24 percent</a:t>
            </a:r>
            <a:r>
              <a:rPr altLang="en-CA" dirty="0" lang="en-CA" sz="2000">
                <a:latin typeface="+mj-lt"/>
              </a:rPr>
              <a:t> of all calories currently produced for human consumption are lost or wasted in the food supply chain. Consequently, reducing food losses and wastes can also play an important role.</a:t>
            </a:r>
          </a:p>
          <a:p>
            <a:endParaRPr dirty="0" lang="en-US"/>
          </a:p>
        </p:txBody>
      </p:sp>
    </p:spTree>
    <p:extLst>
      <p:ext uri="{BB962C8B-B14F-4D97-AF65-F5344CB8AC3E}">
        <p14:creationId xmlns:p14="http://schemas.microsoft.com/office/powerpoint/2010/main" val="18649800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0AAD71-B219-4D8C-A15D-4266B407751D}"/>
              </a:ext>
            </a:extLst>
          </p:cNvPr>
          <p:cNvPicPr>
            <a:picLocks noChangeAspect="1"/>
          </p:cNvPicPr>
          <p:nvPr/>
        </p:nvPicPr>
        <p:blipFill>
          <a:blip r:embed="rId2"/>
          <a:stretch>
            <a:fillRect/>
          </a:stretch>
        </p:blipFill>
        <p:spPr>
          <a:xfrm>
            <a:off x="887599" y="2369192"/>
            <a:ext cx="4295640" cy="2649204"/>
          </a:xfrm>
          <a:prstGeom prst="rect">
            <a:avLst/>
          </a:prstGeom>
        </p:spPr>
      </p:pic>
      <p:sp>
        <p:nvSpPr>
          <p:cNvPr id="6" name="TextBox 5">
            <a:extLst>
              <a:ext uri="{FF2B5EF4-FFF2-40B4-BE49-F238E27FC236}">
                <a16:creationId xmlns:a16="http://schemas.microsoft.com/office/drawing/2014/main" id="{58E4227E-A2DA-4B0D-AAF2-82E3501B114A}"/>
              </a:ext>
            </a:extLst>
          </p:cNvPr>
          <p:cNvSpPr txBox="1"/>
          <p:nvPr/>
        </p:nvSpPr>
        <p:spPr>
          <a:xfrm>
            <a:off x="4449739" y="592539"/>
            <a:ext cx="3383507" cy="729588"/>
          </a:xfrm>
          <a:prstGeom prst="rect">
            <a:avLst/>
          </a:prstGeom>
          <a:noFill/>
        </p:spPr>
        <p:txBody>
          <a:bodyPr numCol="1" rtlCol="0" wrap="square">
            <a:spAutoFit/>
          </a:bodyPr>
          <a:lstStyle/>
          <a:p>
            <a:pPr algn="l"/>
            <a:r>
              <a:rPr b="1" dirty="0" lang="en-US" sz="4000">
                <a:solidFill>
                  <a:srgbClr val="000000"/>
                </a:solidFill>
              </a:rPr>
              <a:t> Conclusions</a:t>
            </a:r>
          </a:p>
        </p:txBody>
      </p:sp>
      <p:sp>
        <p:nvSpPr>
          <p:cNvPr id="7" name="TextBox 6">
            <a:extLst>
              <a:ext uri="{FF2B5EF4-FFF2-40B4-BE49-F238E27FC236}">
                <a16:creationId xmlns:a16="http://schemas.microsoft.com/office/drawing/2014/main" id="{0C87DC1F-C8B7-4ECB-A5ED-D0EE429D95FD}"/>
              </a:ext>
            </a:extLst>
          </p:cNvPr>
          <p:cNvSpPr txBox="1"/>
          <p:nvPr/>
        </p:nvSpPr>
        <p:spPr>
          <a:xfrm>
            <a:off x="5373806" y="2369192"/>
            <a:ext cx="5842948" cy="3416320"/>
          </a:xfrm>
          <a:prstGeom prst="rect">
            <a:avLst/>
          </a:prstGeom>
          <a:noFill/>
        </p:spPr>
        <p:txBody>
          <a:bodyPr numCol="1" rtlCol="0" wrap="square">
            <a:spAutoFit/>
          </a:bodyPr>
          <a:lstStyle/>
          <a:p>
            <a:pPr algn="just"/>
            <a:r>
              <a:rPr dirty="0" lang="en-US"/>
              <a:t>This beautiful planet is our home and home to other millions of living beings. If we continue to disregard global warming and we do not take urgent action in our daily routines and habits, we all are going to suffer of the deadly consequences.</a:t>
            </a:r>
          </a:p>
          <a:p>
            <a:pPr algn="just"/>
            <a:endParaRPr dirty="0" lang="en-US"/>
          </a:p>
          <a:p>
            <a:pPr algn="just"/>
            <a:r>
              <a:rPr dirty="0" lang="en-US"/>
              <a:t>The Arctic will continue to shrink and the Polar bears will go extinct if we do not modify our ways ASAP, we all will cause their annihilation.</a:t>
            </a:r>
          </a:p>
          <a:p>
            <a:pPr algn="just"/>
            <a:endParaRPr dirty="0" lang="en-US"/>
          </a:p>
          <a:p>
            <a:pPr algn="just"/>
            <a:endParaRPr dirty="0" lang="en-US"/>
          </a:p>
          <a:p>
            <a:pPr algn="just"/>
            <a:r>
              <a:rPr b="1" dirty="0" lang="en-US"/>
              <a:t>WE ALL CAN DO OUR SHARE TO SAVE OUR PLANET EARTH!</a:t>
            </a:r>
          </a:p>
        </p:txBody>
      </p:sp>
    </p:spTree>
    <p:extLst>
      <p:ext uri="{BB962C8B-B14F-4D97-AF65-F5344CB8AC3E}">
        <p14:creationId xmlns:p14="http://schemas.microsoft.com/office/powerpoint/2010/main" val="1770720581"/>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506156-75E5-48F3-BB89-8729C03A1344}"/>
              </a:ext>
            </a:extLst>
          </p:cNvPr>
          <p:cNvSpPr>
            <a:spLocks noGrp="1"/>
          </p:cNvSpPr>
          <p:nvPr>
            <p:ph idx="1"/>
          </p:nvPr>
        </p:nvSpPr>
        <p:spPr>
          <a:xfrm>
            <a:off x="1002256" y="1669245"/>
            <a:ext cx="10515600" cy="4351338"/>
          </a:xfrm>
        </p:spPr>
        <p:txBody>
          <a:bodyPr numCol="1">
            <a:normAutofit fontScale="92500" lnSpcReduction="20000"/>
          </a:bodyPr>
          <a:lstStyle/>
          <a:p>
            <a:pPr algn="ctr" indent="0" marL="0">
              <a:buNone/>
            </a:pPr>
            <a:r>
              <a:rPr altLang="en-CA" dirty="0" lang="en-CA" sz="2000"/>
              <a:t>NASA | Arctic Melt Season Lengthening, Ocean Rapidly Warming</a:t>
            </a:r>
          </a:p>
          <a:p>
            <a:pPr algn="ctr" indent="0" marL="0">
              <a:buNone/>
            </a:pPr>
            <a:r>
              <a:rPr dirty="0" lang="en-US" sz="2000">
                <a:hlinkClick r:id="rId2"/>
              </a:rPr>
              <a:t>https://www.youtube.com/watch?v=7IQBn-Sg-gc</a:t>
            </a:r>
            <a:endParaRPr dirty="0" lang="en-US" sz="2000"/>
          </a:p>
          <a:p>
            <a:pPr algn="ctr" indent="0" marL="0">
              <a:buNone/>
            </a:pPr>
            <a:r>
              <a:rPr altLang="en-CA" dirty="0" lang="en-CA" sz="2000"/>
              <a:t>Arctic Sea Ice Extent Is Eighth Lowest on Record NASA Live Earth From Space</a:t>
            </a:r>
            <a:r>
              <a:rPr dirty="0" lang="en-US" sz="2000"/>
              <a:t> </a:t>
            </a:r>
            <a:r>
              <a:rPr dirty="0" lang="en-US" sz="2000">
                <a:hlinkClick r:id="rId3"/>
              </a:rPr>
              <a:t>https://www.youtube.com/watch?v=3BkLPK9q6f4</a:t>
            </a:r>
            <a:endParaRPr dirty="0" lang="en-US" sz="2000"/>
          </a:p>
          <a:p>
            <a:pPr algn="ctr" indent="0" marL="0">
              <a:buNone/>
            </a:pPr>
            <a:r>
              <a:rPr altLang="en-CA" dirty="0" lang="en-CA" sz="2000"/>
              <a:t>How Will Earth Change If All the Ice Melts?</a:t>
            </a:r>
            <a:r>
              <a:rPr dirty="0" lang="en-US" sz="2000"/>
              <a:t>- An inconvenience Sequel DOC </a:t>
            </a:r>
            <a:r>
              <a:rPr dirty="0" lang="en-US" sz="2000">
                <a:hlinkClick r:id="rId4"/>
              </a:rPr>
              <a:t>https://www.youtube.com/watch?v=pIxRVfCpA64</a:t>
            </a:r>
            <a:endParaRPr dirty="0" lang="en-US" sz="2000"/>
          </a:p>
          <a:p>
            <a:pPr algn="ctr" indent="0" marL="0">
              <a:buNone/>
            </a:pPr>
            <a:r>
              <a:rPr altLang="en-CA" dirty="0" lang="en-CA" sz="2000"/>
              <a:t>Global Warming 101 | National Geographic</a:t>
            </a:r>
            <a:endParaRPr dirty="0" lang="en-US" sz="2000"/>
          </a:p>
          <a:p>
            <a:pPr algn="ctr" indent="0" marL="0">
              <a:buNone/>
            </a:pPr>
            <a:r>
              <a:rPr dirty="0" lang="en-US" sz="2000">
                <a:hlinkClick r:id="rId5"/>
              </a:rPr>
              <a:t>https://www.youtube.com/watch?time_continue=13&amp;v=oJAbATJCugs</a:t>
            </a:r>
            <a:endParaRPr dirty="0" lang="en-US" sz="2000"/>
          </a:p>
          <a:p>
            <a:pPr algn="ctr" indent="0" marL="0">
              <a:buNone/>
            </a:pPr>
          </a:p>
          <a:p>
            <a:pPr algn="ctr" indent="0" marL="0">
              <a:buNone/>
            </a:pPr>
            <a:r>
              <a:rPr dirty="0" lang="en-US" sz="2000"/>
              <a:t>PB NG </a:t>
            </a:r>
            <a:r>
              <a:rPr dirty="0" lang="en-US" sz="2000">
                <a:hlinkClick r:id="rId6"/>
              </a:rPr>
              <a:t>https://www.nationalgeographic.com/animals/mammals/p/polar-bear/</a:t>
            </a:r>
            <a:endParaRPr dirty="0" lang="en-US" sz="2000"/>
          </a:p>
          <a:p>
            <a:pPr algn="ctr" indent="0" marL="0">
              <a:buNone/>
            </a:pPr>
            <a:r>
              <a:rPr dirty="0" lang="en-US" sz="2000"/>
              <a:t>video.nationalgeographic.com/video/101-videos/polar-bears-101</a:t>
            </a:r>
          </a:p>
        </p:txBody>
      </p:sp>
      <p:sp>
        <p:nvSpPr>
          <p:cNvPr id="2" name="TextBox 1">
            <a:extLst>
              <a:ext uri="{FF2B5EF4-FFF2-40B4-BE49-F238E27FC236}">
                <a16:creationId xmlns:a16="http://schemas.microsoft.com/office/drawing/2014/main" id="{2D202B75-23AE-45F7-B50B-9578A3FBA73B}"/>
              </a:ext>
            </a:extLst>
          </p:cNvPr>
          <p:cNvSpPr txBox="1"/>
          <p:nvPr/>
        </p:nvSpPr>
        <p:spPr>
          <a:xfrm>
            <a:off x="3421607" y="620972"/>
            <a:ext cx="5676899" cy="707886"/>
          </a:xfrm>
          <a:prstGeom prst="rect">
            <a:avLst/>
          </a:prstGeom>
          <a:noFill/>
        </p:spPr>
        <p:txBody>
          <a:bodyPr numCol="1" rtlCol="0" wrap="square">
            <a:spAutoFit/>
          </a:bodyPr>
          <a:lstStyle/>
          <a:p>
            <a:pPr algn="l"/>
            <a:r>
              <a:rPr b="1" dirty="0" lang="en-US" sz="4000"/>
              <a:t>  Recommended Videos</a:t>
            </a:r>
          </a:p>
        </p:txBody>
      </p:sp>
      <p:sp>
        <p:nvSpPr>
          <p:cNvPr id="3" name="rect2"/>
          <p:cNvSpPr txBox="1"/>
          <p:nvPr/>
        </p:nvSpPr>
        <p:spPr>
          <a:xfrm>
            <a:off x="1764032" y="4816969"/>
            <a:ext cx="9163497" cy="453909"/>
          </a:xfrm>
          <a:prstGeom prst="rect">
            <a:avLst/>
          </a:prstGeom>
          <a:noFill/>
        </p:spPr>
        <p:txBody>
          <a:bodyPr numCol="1" wrap="square"/>
          <a:lstStyle/>
          <a:p>
            <a:r>
              <a:rPr/>
              <a:t>video.nationalgeographic.com/video/news/180206-polar-bear-mom-cub-wakes-walrus-vin-spd</a:t>
            </a:r>
            <a:endParaRPr/>
          </a:p>
        </p:txBody>
      </p:sp>
    </p:spTree>
    <p:extLst>
      <p:ext uri="{BB962C8B-B14F-4D97-AF65-F5344CB8AC3E}">
        <p14:creationId xmlns:p14="http://schemas.microsoft.com/office/powerpoint/2010/main" val="172460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6451B12A-9D2E-4CEE-951C-18ED819365C8}"/>
              </a:ext>
            </a:extLst>
          </p:cNvPr>
          <p:cNvSpPr>
            <a:spLocks noGrp="1"/>
          </p:cNvSpPr>
          <p:nvPr>
            <p:ph type="title"/>
          </p:nvPr>
        </p:nvSpPr>
        <p:spPr>
          <a:xfrm>
            <a:off x="2885932" y="360145"/>
            <a:ext cx="9875293" cy="1325563"/>
          </a:xfrm>
        </p:spPr>
        <p:txBody>
          <a:bodyPr numCol="1">
            <a:normAutofit/>
          </a:bodyPr>
          <a:lstStyle/>
          <a:p>
            <a:r>
              <a:rPr b="1" dirty="0" lang="en-US" sz="4000">
                <a:latin typeface="+mn-lt"/>
              </a:rPr>
              <a:t>THANK YOU for caring!   </a:t>
            </a:r>
            <a:r>
              <a:rPr altLang="zh-CN" b="1" dirty="0" lang="zh-CN" sz="4000"/>
              <a:t>谢谢</a:t>
            </a:r>
            <a:br>
              <a:rPr altLang="zh-CN" b="1" dirty="0" lang="zh-CN" sz="4000"/>
            </a:br>
            <a:endParaRPr b="1" dirty="0" lang="en-US" sz="4000">
              <a:latin typeface="+mn-lt"/>
            </a:endParaRPr>
          </a:p>
        </p:txBody>
      </p:sp>
      <p:pic>
        <p:nvPicPr>
          <p:cNvPr id="8" name="Picture 7">
            <a:extLst>
              <a:ext uri="{FF2B5EF4-FFF2-40B4-BE49-F238E27FC236}">
                <a16:creationId xmlns:a16="http://schemas.microsoft.com/office/drawing/2014/main" id="{A20C06CE-73DC-47AB-A2B3-3014A1708AA5}"/>
              </a:ext>
            </a:extLst>
          </p:cNvPr>
          <p:cNvPicPr>
            <a:picLocks noChangeAspect="1"/>
          </p:cNvPicPr>
          <p:nvPr/>
        </p:nvPicPr>
        <p:blipFill>
          <a:blip r:embed="rId2"/>
          <a:stretch>
            <a:fillRect/>
          </a:stretch>
        </p:blipFill>
        <p:spPr>
          <a:xfrm>
            <a:off x="1464291" y="1685708"/>
            <a:ext cx="4691419" cy="4381148"/>
          </a:xfrm>
          <a:prstGeom prst="rect">
            <a:avLst/>
          </a:prstGeom>
        </p:spPr>
      </p:pic>
      <p:pic>
        <p:nvPicPr>
          <p:cNvPr id="9" name="Picture 9">
            <a:extLst>
              <a:ext uri="{FF2B5EF4-FFF2-40B4-BE49-F238E27FC236}">
                <a16:creationId xmlns:a16="http://schemas.microsoft.com/office/drawing/2014/main" id="{87BEE15C-75F3-42B9-A92B-0D5F363036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6175" y="3825402"/>
            <a:ext cx="4627518" cy="2241454"/>
          </a:xfrm>
          <a:prstGeom prst="rect">
            <a:avLst/>
          </a:prstGeom>
        </p:spPr>
      </p:pic>
    </p:spTree>
    <p:extLst>
      <p:ext uri="{BB962C8B-B14F-4D97-AF65-F5344CB8AC3E}">
        <p14:creationId xmlns:p14="http://schemas.microsoft.com/office/powerpoint/2010/main" val="3526586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318468-6EAC-4A47-BC30-C0F64A1B64DF}"/>
              </a:ext>
            </a:extLst>
          </p:cNvPr>
          <p:cNvSpPr>
            <a:spLocks noGrp="1"/>
          </p:cNvSpPr>
          <p:nvPr>
            <p:ph idx="1"/>
          </p:nvPr>
        </p:nvSpPr>
        <p:spPr>
          <a:xfrm>
            <a:off x="1009366" y="838769"/>
            <a:ext cx="10344434" cy="5338194"/>
          </a:xfrm>
        </p:spPr>
        <p:txBody>
          <a:bodyPr numCol="1"/>
          <a:lstStyle/>
          <a:p>
            <a:pPr algn="ctr" indent="0" marL="0">
              <a:buNone/>
            </a:pPr>
            <a:r>
              <a:rPr dirty="0" lang="en-US" sz="2000"/>
              <a:t>The </a:t>
            </a:r>
            <a:r>
              <a:rPr altLang="en-CA" dirty="0" lang="en-CA" sz="2000"/>
              <a:t>Arctic habitat is suffering as a result of the changing environment caused by global warming and is affected throughout all the trophic levels of its delicately balanced food web.</a:t>
            </a:r>
          </a:p>
        </p:txBody>
      </p:sp>
      <p:pic>
        <p:nvPicPr>
          <p:cNvPr id="4" name="Picture 3">
            <a:extLst>
              <a:ext uri="{FF2B5EF4-FFF2-40B4-BE49-F238E27FC236}">
                <a16:creationId xmlns:a16="http://schemas.microsoft.com/office/drawing/2014/main" id="{0AF8E195-CA8A-4BC5-9A63-87DFABC2C77C}"/>
              </a:ext>
            </a:extLst>
          </p:cNvPr>
          <p:cNvPicPr>
            <a:picLocks noChangeAspect="1"/>
          </p:cNvPicPr>
          <p:nvPr/>
        </p:nvPicPr>
        <p:blipFill>
          <a:blip r:embed="rId2"/>
          <a:stretch>
            <a:fillRect/>
          </a:stretch>
        </p:blipFill>
        <p:spPr>
          <a:xfrm>
            <a:off x="3544971" y="1993019"/>
            <a:ext cx="5102058" cy="4006459"/>
          </a:xfrm>
          <a:prstGeom prst="rect">
            <a:avLst/>
          </a:prstGeom>
        </p:spPr>
      </p:pic>
    </p:spTree>
    <p:extLst>
      <p:ext uri="{BB962C8B-B14F-4D97-AF65-F5344CB8AC3E}">
        <p14:creationId xmlns:p14="http://schemas.microsoft.com/office/powerpoint/2010/main" val="3429901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079EDA8-C02C-4E8D-A3B8-4518D89E7CEC}"/>
              </a:ext>
            </a:extLst>
          </p:cNvPr>
          <p:cNvPicPr>
            <a:picLocks noChangeAspect="1" noGrp="1"/>
          </p:cNvPicPr>
          <p:nvPr>
            <p:ph idx="1"/>
          </p:nvPr>
        </p:nvPicPr>
        <p:blipFill>
          <a:blip r:embed="rId2"/>
          <a:stretch>
            <a:fillRect/>
          </a:stretch>
        </p:blipFill>
        <p:spPr>
          <a:xfrm>
            <a:off x="6276769" y="1615385"/>
            <a:ext cx="5129064" cy="3624539"/>
          </a:xfrm>
          <a:prstGeom prst="rect">
            <a:avLst/>
          </a:prstGeom>
        </p:spPr>
      </p:pic>
      <p:sp>
        <p:nvSpPr>
          <p:cNvPr id="7" name="TextBox 6">
            <a:extLst>
              <a:ext uri="{FF2B5EF4-FFF2-40B4-BE49-F238E27FC236}">
                <a16:creationId xmlns:a16="http://schemas.microsoft.com/office/drawing/2014/main" id="{4B79C5A4-22A9-4F56-A88A-7E87FA7F11A1}"/>
              </a:ext>
            </a:extLst>
          </p:cNvPr>
          <p:cNvSpPr txBox="1"/>
          <p:nvPr/>
        </p:nvSpPr>
        <p:spPr>
          <a:xfrm>
            <a:off x="760578" y="1380940"/>
            <a:ext cx="5181885" cy="4093428"/>
          </a:xfrm>
          <a:prstGeom prst="rect">
            <a:avLst/>
          </a:prstGeom>
          <a:noFill/>
        </p:spPr>
        <p:txBody>
          <a:bodyPr numCol="1" wrap="square">
            <a:spAutoFit/>
          </a:bodyPr>
          <a:lstStyle/>
          <a:p>
            <a:pPr algn="just"/>
            <a:r>
              <a:rPr altLang="en-CA" dirty="0" lang="en-CA" sz="2000">
                <a:latin typeface="+mj-lt"/>
              </a:rPr>
              <a:t>In the high Arctic, the base of many food chains consists of ice algae rather than phytoplankton. Numerous species of copepod use the under ice areas of sea water to reproduce, and they feed on the ice algae before the phytoplankton bloom.</a:t>
            </a:r>
            <a:endParaRPr dirty="0" lang="en-US" sz="2000">
              <a:latin typeface="+mj-lt"/>
            </a:endParaRPr>
          </a:p>
          <a:p>
            <a:pPr algn="just"/>
            <a:endParaRPr dirty="0" lang="en-US" sz="2000">
              <a:latin typeface="+mj-lt"/>
            </a:endParaRPr>
          </a:p>
          <a:p>
            <a:pPr algn="just"/>
            <a:r>
              <a:rPr altLang="en-CA" dirty="0" lang="en-CA" sz="2000">
                <a:latin typeface="+mj-lt"/>
              </a:rPr>
              <a:t> The loss of this ecosystem, through the reduction in ice would cause major knock on effects to productivity, nutrient supply and trophic response higher up the food chain; such as changes in the density and distribution of numerous fish species.</a:t>
            </a:r>
          </a:p>
        </p:txBody>
      </p:sp>
    </p:spTree>
    <p:extLst>
      <p:ext uri="{BB962C8B-B14F-4D97-AF65-F5344CB8AC3E}">
        <p14:creationId xmlns:p14="http://schemas.microsoft.com/office/powerpoint/2010/main" val="3171846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9CEC00E-B469-4D06-9721-9AA87E5196A8}"/>
              </a:ext>
            </a:extLst>
          </p:cNvPr>
          <p:cNvPicPr>
            <a:picLocks noChangeAspect="1"/>
          </p:cNvPicPr>
          <p:nvPr/>
        </p:nvPicPr>
        <p:blipFill>
          <a:blip r:embed="rId2"/>
          <a:stretch>
            <a:fillRect/>
          </a:stretch>
        </p:blipFill>
        <p:spPr>
          <a:xfrm>
            <a:off x="988040" y="1888652"/>
            <a:ext cx="4071545" cy="3175805"/>
          </a:xfrm>
          <a:prstGeom prst="rect">
            <a:avLst/>
          </a:prstGeom>
        </p:spPr>
      </p:pic>
      <p:sp>
        <p:nvSpPr>
          <p:cNvPr id="9" name="TextBox 8">
            <a:extLst>
              <a:ext uri="{FF2B5EF4-FFF2-40B4-BE49-F238E27FC236}">
                <a16:creationId xmlns:a16="http://schemas.microsoft.com/office/drawing/2014/main" id="{89251BA7-EE93-426E-A2FB-4A70656B8192}"/>
              </a:ext>
            </a:extLst>
          </p:cNvPr>
          <p:cNvSpPr txBox="1"/>
          <p:nvPr/>
        </p:nvSpPr>
        <p:spPr>
          <a:xfrm>
            <a:off x="5059586" y="1075898"/>
            <a:ext cx="6469930" cy="5078313"/>
          </a:xfrm>
          <a:prstGeom prst="rect">
            <a:avLst/>
          </a:prstGeom>
          <a:noFill/>
        </p:spPr>
        <p:txBody>
          <a:bodyPr numCol="1" rtlCol="0" wrap="square">
            <a:spAutoFit/>
          </a:bodyPr>
          <a:lstStyle/>
          <a:p>
            <a:pPr algn="just"/>
            <a:r>
              <a:rPr dirty="0" lang="en-US">
                <a:latin typeface="+mj-lt"/>
              </a:rPr>
              <a:t>The Arctic is home to numerous species of wild animals which have adapted to live in this very harsh conditions. </a:t>
            </a:r>
            <a:r>
              <a:rPr altLang="en-CA" dirty="0" lang="en-CA">
                <a:latin typeface="+mj-lt"/>
              </a:rPr>
              <a:t>According to the </a:t>
            </a:r>
            <a:r>
              <a:rPr altLang="en-CA" dirty="0" lang="en-CA">
                <a:latin typeface="+mj-lt"/>
                <a:hlinkClick r:id="rId3"/>
              </a:rPr>
              <a:t>Arctic </a:t>
            </a:r>
            <a:r>
              <a:rPr altLang="en-CA" dirty="0" err="1" lang="en-CA">
                <a:latin typeface="+mj-lt"/>
                <a:hlinkClick r:id="rId4"/>
              </a:rPr>
              <a:t>Biodversity</a:t>
            </a:r>
            <a:r>
              <a:rPr altLang="en-CA" dirty="0" lang="en-CA">
                <a:latin typeface="+mj-lt"/>
                <a:hlinkClick r:id="rId5"/>
              </a:rPr>
              <a:t> Trends 2010 report</a:t>
            </a:r>
            <a:r>
              <a:rPr altLang="en-CA" dirty="0" lang="en-CA">
                <a:latin typeface="+mj-lt"/>
              </a:rPr>
              <a:t>, all types of habitats—sea ice, tundra, permafrost </a:t>
            </a:r>
            <a:r>
              <a:rPr altLang="en-CA" dirty="0" err="1" lang="en-CA">
                <a:latin typeface="+mj-lt"/>
              </a:rPr>
              <a:t>peatlands</a:t>
            </a:r>
            <a:r>
              <a:rPr altLang="en-CA" dirty="0" lang="en-CA">
                <a:latin typeface="+mj-lt"/>
              </a:rPr>
              <a:t>, ponds and lakes formed by melting permafrost—are changing and impacting biodiversity. There is less ice for species that depend on sea ice for hunting, breeding or sheltering their young, such as polar bears, walruses, and certain kinds of seals. As the permafrost thaws, the Arctic tundra is gradually becoming shrubbier. Shrubs trap snow in winter, which insulates soil and keeps it warmer, spurring the decomposition that returns more carbon into the atmosphere. The loss of grasses and mosses on the tundra may impact the caribou and reindeer populations. And the changing vegetation makes the tundra more vulnerable to wild fires. In addition, the earlier melting of ice, flowering and emergence of insects could cause mismatches between access to food and the timing of reproduction for many species whose life cycles are synchronized with the coming of spring and summer.</a:t>
            </a:r>
            <a:endParaRPr dirty="0" lang="en-US">
              <a:latin typeface="+mj-lt"/>
            </a:endParaRPr>
          </a:p>
        </p:txBody>
      </p:sp>
      <p:sp>
        <p:nvSpPr>
          <p:cNvPr id="11" name="TextBox 10">
            <a:extLst>
              <a:ext uri="{FF2B5EF4-FFF2-40B4-BE49-F238E27FC236}">
                <a16:creationId xmlns:a16="http://schemas.microsoft.com/office/drawing/2014/main" id="{7BE56F8C-60A0-46BD-8B99-5DA06E90D683}"/>
              </a:ext>
            </a:extLst>
          </p:cNvPr>
          <p:cNvSpPr txBox="1"/>
          <p:nvPr/>
        </p:nvSpPr>
        <p:spPr>
          <a:xfrm>
            <a:off x="760578" y="6238012"/>
            <a:ext cx="7598675" cy="276999"/>
          </a:xfrm>
          <a:prstGeom prst="rect">
            <a:avLst/>
          </a:prstGeom>
          <a:noFill/>
        </p:spPr>
        <p:txBody>
          <a:bodyPr numCol="1" wrap="square">
            <a:spAutoFit/>
          </a:bodyPr>
          <a:lstStyle/>
          <a:p>
            <a:r>
              <a:rPr dirty="0" lang="en-US" sz="1200">
                <a:latin typeface="+mj-lt"/>
              </a:rPr>
              <a:t>http://blogs.ei.columbia.edu/2012/12/06/how-the-warming-arctic-affects-us-all/</a:t>
            </a:r>
          </a:p>
        </p:txBody>
      </p:sp>
    </p:spTree>
    <p:extLst>
      <p:ext uri="{BB962C8B-B14F-4D97-AF65-F5344CB8AC3E}">
        <p14:creationId xmlns:p14="http://schemas.microsoft.com/office/powerpoint/2010/main" val="9349785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B54FE9-620E-4C26-92E4-038CAE816156}"/>
              </a:ext>
            </a:extLst>
          </p:cNvPr>
          <p:cNvSpPr>
            <a:spLocks noGrp="1"/>
          </p:cNvSpPr>
          <p:nvPr>
            <p:ph idx="1"/>
          </p:nvPr>
        </p:nvSpPr>
        <p:spPr>
          <a:xfrm>
            <a:off x="838200" y="1236828"/>
            <a:ext cx="10515600" cy="4940134"/>
          </a:xfrm>
        </p:spPr>
        <p:txBody>
          <a:bodyPr numCol="1">
            <a:normAutofit lnSpcReduction="10000"/>
          </a:bodyPr>
          <a:lstStyle/>
          <a:p>
            <a:pPr algn="just" rtl="0"/>
            <a:r>
              <a:rPr altLang="en-CA" dirty="0" lang="en-CA" sz="2000"/>
              <a:t>The key danger posed by climate change is malnutrition or starvation due to </a:t>
            </a:r>
            <a:r>
              <a:rPr dirty="0" lang="en-US" sz="2000"/>
              <a:t>habitat loss</a:t>
            </a:r>
            <a:r>
              <a:rPr altLang="en-CA" dirty="0" lang="en-CA" sz="2000"/>
              <a:t>.</a:t>
            </a:r>
            <a:endParaRPr dirty="0" lang="en-US" sz="2000"/>
          </a:p>
          <a:p>
            <a:pPr algn="just" rtl="0"/>
            <a:r>
              <a:rPr altLang="en-CA" dirty="0" lang="en-CA" sz="2000"/>
              <a:t>Polar bears hunt seals from a platform of sea ice. Rising temperatures cause the sea ice to melt earlier in the year, driving the bears to shore before they have built sufficient fat reserves to survive the period of scarce food in the late summer and early fall.</a:t>
            </a:r>
            <a:endParaRPr dirty="0" lang="en-US" sz="2000"/>
          </a:p>
          <a:p>
            <a:pPr algn="just" rtl="0"/>
            <a:r>
              <a:rPr altLang="en-CA" dirty="0" lang="en-CA" sz="2000"/>
              <a:t>Reduction in sea</a:t>
            </a:r>
            <a:r>
              <a:rPr dirty="0" lang="en-US" sz="2000"/>
              <a:t> </a:t>
            </a:r>
            <a:r>
              <a:rPr altLang="en-CA" dirty="0" err="1" lang="en-CA" sz="2000"/>
              <a:t>ic</a:t>
            </a:r>
            <a:r>
              <a:rPr dirty="0" lang="en-US" sz="2000"/>
              <a:t>e</a:t>
            </a:r>
            <a:r>
              <a:rPr altLang="en-CA" dirty="0" lang="en-CA" sz="2000"/>
              <a:t> cover also forces bears to swim longer distances, which further depletes their energy stores and occasionally leads to drown</a:t>
            </a:r>
            <a:r>
              <a:rPr dirty="0" err="1" lang="en-US" sz="2000"/>
              <a:t>ing</a:t>
            </a:r>
            <a:r>
              <a:rPr dirty="0" lang="en-US" sz="2000"/>
              <a:t>.</a:t>
            </a:r>
          </a:p>
          <a:p>
            <a:pPr algn="just" rtl="0"/>
            <a:r>
              <a:rPr altLang="en-CA" dirty="0" lang="en-CA" sz="2000"/>
              <a:t>Thinner sea ice tends to deform more easily, which appears to make it more difficult for polar bears to access seals. Insufficient nourishment leads to lower reproductive rates in adult females and lower survival rates in cubs and juvenile bears, in addition to poorer body condition in bears of all ages.</a:t>
            </a:r>
          </a:p>
          <a:p>
            <a:pPr algn="just" rtl="0"/>
            <a:r>
              <a:rPr altLang="en-CA" dirty="0" lang="en-CA" sz="2000">
                <a:effectLst/>
              </a:rPr>
              <a:t>Mothers and cubs have high nutritional requirements, which are not met if the seal-hunting season is too short</a:t>
            </a:r>
            <a:r>
              <a:rPr dirty="0" lang="en-US" sz="2000">
                <a:effectLst/>
              </a:rPr>
              <a:t>.</a:t>
            </a:r>
            <a:endParaRPr altLang="en-CA" dirty="0" lang="en-CA" sz="2000">
              <a:effectLst/>
            </a:endParaRPr>
          </a:p>
          <a:p>
            <a:pPr algn="just" rtl="0"/>
            <a:r>
              <a:rPr altLang="en-CA" dirty="0" lang="en-CA" sz="2000"/>
              <a:t>In addition to creating nutritional stress, a warming climate is expected to affect</a:t>
            </a:r>
            <a:r>
              <a:rPr dirty="0" lang="en-US" sz="2000"/>
              <a:t>s v</a:t>
            </a:r>
            <a:r>
              <a:rPr altLang="en-CA" dirty="0" lang="en-CA" sz="2000"/>
              <a:t>various other aspects of polar bear life: Changes in sea ice affect the ability of pregnant females to build suitable maternity dens. As the distance increases between the pack ice and the coast, females must swim longer distances to reach favored denning areas on land</a:t>
            </a:r>
            <a:r>
              <a:rPr dirty="0" lang="en-US" sz="2000"/>
              <a:t>.</a:t>
            </a:r>
            <a:r>
              <a:rPr altLang="en-CA" dirty="0" lang="en-CA" sz="2000"/>
              <a:t> </a:t>
            </a:r>
            <a:endParaRPr dirty="0" lang="en-US" sz="2000"/>
          </a:p>
          <a:p>
            <a:pPr indent="0" marL="0">
              <a:buNone/>
            </a:pPr>
            <a:endParaRPr dirty="0" lang="en-US"/>
          </a:p>
        </p:txBody>
      </p:sp>
      <p:pic>
        <p:nvPicPr>
          <p:cNvPr id="6" name="Picture 5">
            <a:extLst>
              <a:ext uri="{FF2B5EF4-FFF2-40B4-BE49-F238E27FC236}">
                <a16:creationId xmlns:a16="http://schemas.microsoft.com/office/drawing/2014/main" id="{1CB905BD-D977-4C85-A1B3-41921DF10030}"/>
              </a:ext>
            </a:extLst>
          </p:cNvPr>
          <p:cNvPicPr>
            <a:picLocks noChangeAspect="1"/>
          </p:cNvPicPr>
          <p:nvPr/>
        </p:nvPicPr>
        <p:blipFill>
          <a:blip r:embed="rId2"/>
          <a:stretch>
            <a:fillRect/>
          </a:stretch>
        </p:blipFill>
        <p:spPr>
          <a:xfrm>
            <a:off x="9889426" y="5716272"/>
            <a:ext cx="1339605" cy="899187"/>
          </a:xfrm>
          <a:prstGeom prst="rect">
            <a:avLst/>
          </a:prstGeom>
        </p:spPr>
      </p:pic>
      <p:pic>
        <p:nvPicPr>
          <p:cNvPr id="7" name="Picture 6">
            <a:extLst>
              <a:ext uri="{FF2B5EF4-FFF2-40B4-BE49-F238E27FC236}">
                <a16:creationId xmlns:a16="http://schemas.microsoft.com/office/drawing/2014/main" id="{0D9A96D7-B128-4D41-871D-4420CF29980F}"/>
              </a:ext>
            </a:extLst>
          </p:cNvPr>
          <p:cNvPicPr>
            <a:picLocks noChangeAspect="1"/>
          </p:cNvPicPr>
          <p:nvPr/>
        </p:nvPicPr>
        <p:blipFill>
          <a:blip r:embed="rId3"/>
          <a:stretch>
            <a:fillRect/>
          </a:stretch>
        </p:blipFill>
        <p:spPr>
          <a:xfrm>
            <a:off x="8333467" y="5738464"/>
            <a:ext cx="1555959" cy="876995"/>
          </a:xfrm>
          <a:prstGeom prst="rect">
            <a:avLst/>
          </a:prstGeom>
        </p:spPr>
      </p:pic>
      <p:sp>
        <p:nvSpPr>
          <p:cNvPr id="2" name="TextBox 1">
            <a:extLst>
              <a:ext uri="{FF2B5EF4-FFF2-40B4-BE49-F238E27FC236}">
                <a16:creationId xmlns:a16="http://schemas.microsoft.com/office/drawing/2014/main" id="{BC8C6D6D-B61B-4F5C-B4A8-A232D6E6B824}"/>
              </a:ext>
            </a:extLst>
          </p:cNvPr>
          <p:cNvSpPr txBox="1"/>
          <p:nvPr/>
        </p:nvSpPr>
        <p:spPr>
          <a:xfrm>
            <a:off x="3986141" y="281979"/>
            <a:ext cx="4219717" cy="707886"/>
          </a:xfrm>
          <a:prstGeom prst="rect">
            <a:avLst/>
          </a:prstGeom>
          <a:noFill/>
        </p:spPr>
        <p:txBody>
          <a:bodyPr numCol="1" rtlCol="0" wrap="square">
            <a:spAutoFit/>
          </a:bodyPr>
          <a:lstStyle/>
          <a:p>
            <a:pPr algn="l"/>
            <a:r>
              <a:rPr b="1" dirty="0" lang="en-US" sz="4000">
                <a:solidFill>
                  <a:schemeClr val="bg1">
                    <a:lumMod val="25000"/>
                  </a:schemeClr>
                </a:solidFill>
              </a:rPr>
              <a:t>Polar bear threats</a:t>
            </a:r>
          </a:p>
        </p:txBody>
      </p:sp>
    </p:spTree>
    <p:extLst>
      <p:ext uri="{BB962C8B-B14F-4D97-AF65-F5344CB8AC3E}">
        <p14:creationId xmlns:p14="http://schemas.microsoft.com/office/powerpoint/2010/main" val="30706314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67CD89-2AD0-41E0-A2D5-487E84EA3005}"/>
              </a:ext>
            </a:extLst>
          </p:cNvPr>
          <p:cNvSpPr>
            <a:spLocks noGrp="1"/>
          </p:cNvSpPr>
          <p:nvPr>
            <p:ph idx="1"/>
          </p:nvPr>
        </p:nvSpPr>
        <p:spPr>
          <a:xfrm>
            <a:off x="838200" y="739254"/>
            <a:ext cx="10515600" cy="5437710"/>
          </a:xfrm>
        </p:spPr>
        <p:txBody>
          <a:bodyPr numCol="1">
            <a:normAutofit fontScale="92500" lnSpcReduction="10000"/>
          </a:bodyPr>
          <a:lstStyle/>
          <a:p>
            <a:pPr rtl="0"/>
            <a:r>
              <a:rPr altLang="en-CA" dirty="0" lang="en-CA" sz="2000"/>
              <a:t>Thawing of permafrost would affect the bears who traditionally den underground, and warm winters could result in den roofs collapsing or having reduced insulate value</a:t>
            </a:r>
            <a:r>
              <a:rPr dirty="0" lang="en-US" sz="2000"/>
              <a:t>.</a:t>
            </a:r>
            <a:r>
              <a:rPr altLang="en-CA" dirty="0" lang="en-CA" sz="2000"/>
              <a:t> For the polar bears that currently den on multi-year ice, increased ice mobility may result in longer distances for mothers and young cubs to walk when they return to seal-hunting areas in the spring</a:t>
            </a:r>
            <a:r>
              <a:rPr dirty="0" lang="en-US" sz="2000"/>
              <a:t>.</a:t>
            </a:r>
          </a:p>
          <a:p>
            <a:pPr algn="just"/>
            <a:r>
              <a:rPr altLang="en-CA" dirty="0" lang="en-CA" sz="2000"/>
              <a:t>Disease-causing </a:t>
            </a:r>
            <a:r>
              <a:rPr dirty="0" lang="en-US" sz="2000"/>
              <a:t>bacteria</a:t>
            </a:r>
            <a:r>
              <a:rPr altLang="en-CA" dirty="0" lang="en-CA" sz="2000"/>
              <a:t> and </a:t>
            </a:r>
            <a:r>
              <a:rPr dirty="0" lang="en-US" sz="2000"/>
              <a:t> parasites</a:t>
            </a:r>
            <a:r>
              <a:rPr altLang="en-CA" dirty="0" lang="en-CA" sz="2000"/>
              <a:t> would flourish more readily in a warmer climate</a:t>
            </a:r>
            <a:r>
              <a:rPr dirty="0" lang="en-US" sz="2000"/>
              <a:t>.</a:t>
            </a:r>
            <a:endParaRPr altLang="en-CA" dirty="0" lang="en-CA" sz="2000"/>
          </a:p>
          <a:p>
            <a:pPr algn="just" rtl="0"/>
            <a:r>
              <a:rPr altLang="en-CA" dirty="0" lang="en-CA" sz="2000"/>
              <a:t>Problematic interactions between polar bears and humans, such as foraging by bears in garbage dumps</a:t>
            </a:r>
            <a:r>
              <a:rPr dirty="0" lang="en-US" sz="2000"/>
              <a:t> </a:t>
            </a:r>
            <a:r>
              <a:rPr altLang="en-CA" dirty="0" lang="en-CA" sz="2000"/>
              <a:t>have historically been more prevalent in years when ice-floe breakup occurred early and local polar bears were relatively thin</a:t>
            </a:r>
            <a:r>
              <a:rPr dirty="0" lang="en-US" sz="2000"/>
              <a:t>. </a:t>
            </a:r>
            <a:r>
              <a:rPr altLang="en-CA" dirty="0" lang="en-CA" sz="2000"/>
              <a:t>Increased human-bear </a:t>
            </a:r>
            <a:r>
              <a:rPr altLang="en-CA" dirty="0" err="1" lang="en-CA" sz="2000"/>
              <a:t>inte</a:t>
            </a:r>
            <a:r>
              <a:rPr dirty="0" lang="en-US" sz="2000"/>
              <a:t>rac</a:t>
            </a:r>
            <a:r>
              <a:rPr altLang="en-CA" dirty="0" err="1" lang="en-CA" sz="2000"/>
              <a:t>tions</a:t>
            </a:r>
            <a:r>
              <a:rPr altLang="en-CA" dirty="0" lang="en-CA" sz="2000"/>
              <a:t>, including fatal attacks on humans, are likely to increase as the sea ice shrinks and hungry bears try to find food on land.</a:t>
            </a:r>
            <a:endParaRPr baseline="30000" dirty="0" lang="en-US" sz="2000"/>
          </a:p>
          <a:p>
            <a:pPr algn="just" indent="0" lvl="8" marL="3657600">
              <a:buNone/>
            </a:pPr>
            <a:endParaRPr dirty="0" lang="en-US" sz="2000"/>
          </a:p>
          <a:p>
            <a:pPr algn="just" lvl="8"/>
            <a:r>
              <a:rPr altLang="en-CA" dirty="0" lang="en-CA" sz="2000"/>
              <a:t>The effects of climate change are most profound in the southern part of the polar bear's range, and this is indeed where significant degradation of local populations has been observed. The Western Hudson Bay subpopulation, in a southern part of the range, also happens to be one of the best-studied polar bear subpopulations. This subpopulation feeds heavily on ringed seals in late spring, when newly weaned and easily hunted seal pups are abundant</a:t>
            </a:r>
            <a:r>
              <a:rPr dirty="0" lang="en-US" sz="2000"/>
              <a:t>.</a:t>
            </a:r>
            <a:r>
              <a:rPr altLang="en-CA" dirty="0" lang="en-CA" sz="2000"/>
              <a:t>The late spring hunting season ends for polar bears when the ice begins to melt and break up, and they fast or eat little during the summer until the sea freezes again.</a:t>
            </a:r>
          </a:p>
          <a:p>
            <a:pPr indent="0" marL="0">
              <a:buNone/>
            </a:pPr>
            <a:endParaRPr dirty="0" lang="en-US"/>
          </a:p>
        </p:txBody>
      </p:sp>
      <p:pic>
        <p:nvPicPr>
          <p:cNvPr id="4" name="Picture 4">
            <a:extLst>
              <a:ext uri="{FF2B5EF4-FFF2-40B4-BE49-F238E27FC236}">
                <a16:creationId xmlns:a16="http://schemas.microsoft.com/office/drawing/2014/main" id="{B18D25EC-418B-4D8E-846A-94B0A3900925}"/>
              </a:ext>
            </a:extLst>
          </p:cNvPr>
          <p:cNvPicPr>
            <a:picLocks noChangeAspect="1"/>
          </p:cNvPicPr>
          <p:nvPr/>
        </p:nvPicPr>
        <p:blipFill rotWithShape="1">
          <a:blip r:embed="rId2">
            <a:extLst>
              <a:ext uri="{28A0092B-C50C-407E-A947-70E740481C1C}">
                <a14:useLocalDpi xmlns:a14="http://schemas.microsoft.com/office/drawing/2010/main" val="0"/>
              </a:ext>
            </a:extLst>
          </a:blip>
          <a:srcRect l="17224" t="506"/>
          <a:stretch/>
        </p:blipFill>
        <p:spPr>
          <a:xfrm>
            <a:off x="8579616" y="5373296"/>
            <a:ext cx="2372101" cy="1288515"/>
          </a:xfrm>
          <a:prstGeom prst="rect">
            <a:avLst/>
          </a:prstGeom>
        </p:spPr>
      </p:pic>
    </p:spTree>
    <p:extLst>
      <p:ext uri="{BB962C8B-B14F-4D97-AF65-F5344CB8AC3E}">
        <p14:creationId xmlns:p14="http://schemas.microsoft.com/office/powerpoint/2010/main" val="166142016"/>
      </p:ext>
    </p:extLst>
  </p:cSld>
  <p:clrMapOvr>
    <a:masterClrMapping/>
  </p:clrMapOvr>
</p:sld>
</file>

<file path=ppt/theme/theme1.xml><?xml version="1.0" encoding="utf-8"?>
<a:theme xmlns:a="http://schemas.openxmlformats.org/drawingml/2006/main" name="Office Theme">
  <a:themeElements>
    <a:clrScheme name="Office">
      <a:dk1>
        <a:sysClr lastClr="000000" val="windowText"/>
      </a:dk1>
      <a:lt1>
        <a:sysClr lastClr="FFFFFF" val="window"/>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panose="020F0302020204030204"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panose="020F0502020204030204"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algn="ctr" cap="flat" cmpd="sng" w="6350">
          <a:solidFill>
            <a:schemeClr val="phClr"/>
          </a:solidFill>
          <a:prstDash val="solid"/>
          <a:miter lim="800000"/>
        </a:ln>
        <a:ln algn="ctr" cap="flat" cmpd="sng" w="12700">
          <a:solidFill>
            <a:schemeClr val="phClr"/>
          </a:solidFill>
          <a:prstDash val="solid"/>
          <a:miter lim="800000"/>
        </a:ln>
        <a:ln algn="ctr" cap="flat" cmpd="sng" w="19050">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id="{62F939B6-93AF-4DB8-9C6B-D6C7DFDC589F}" name="Office Theme" vid="{4A3C46E8-61CC-4603-A589-7422A47A8E4A}"/>
    </a:ext>
  </a:extLst>
</a:theme>
</file>

<file path=ppt/theme/theme2.xml><?xml version="1.0" encoding="utf-8"?>
<a:theme xmlns:a="http://schemas.openxmlformats.org/drawingml/2006/main" name="Office Theme">
  <a:themeElements>
    <a:clrScheme name="Office">
      <a:dk1>
        <a:sysClr lastClr="000000" val="windowText"/>
      </a:dk1>
      <a:lt1>
        <a:sysClr lastClr="FFFFFF" val="window"/>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panose="020F0302020204030204"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panose="020F0502020204030204"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algn="ctr" cap="flat" cmpd="sng" w="6350">
          <a:solidFill>
            <a:schemeClr val="phClr"/>
          </a:solidFill>
          <a:prstDash val="solid"/>
          <a:miter lim="800000"/>
        </a:ln>
        <a:ln algn="ctr" cap="flat" cmpd="sng" w="12700">
          <a:solidFill>
            <a:schemeClr val="phClr"/>
          </a:solidFill>
          <a:prstDash val="solid"/>
          <a:miter lim="800000"/>
        </a:ln>
        <a:ln algn="ctr" cap="flat" cmpd="sng" w="19050">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id="{62F939B6-93AF-4DB8-9C6B-D6C7DFDC589F}" name="Office Theme" vid="{4A3C46E8-61CC-4603-A589-7422A47A8E4A}"/>
    </a:ext>
  </a:extLst>
</a:theme>
</file>

<file path=docProps/app.xml><?xml version="1.0" encoding="utf-8"?>
<Properties xmlns="http://schemas.openxmlformats.org/officeDocument/2006/extended-properties" xmlns:vt="http://schemas.openxmlformats.org/officeDocument/2006/docPropsVTypes">
  <Slides>50</Slides>
  <Notes>0</Notes>
  <HiddenSlides>0</HiddenSlides>
  <ScaleCrop>false</ScaleCrop>
  <HeadingPairs>
    <vt:vector baseType="variant" size="4">
      <vt:variant>
        <vt:lpstr>Theme</vt:lpstr>
      </vt:variant>
      <vt:variant>
        <vt:i4>1</vt:i4>
      </vt:variant>
      <vt:variant>
        <vt:lpstr>Slide Titles</vt:lpstr>
      </vt:variant>
      <vt:variant>
        <vt:i4>50</vt:i4>
      </vt:variant>
    </vt:vector>
  </HeadingPairs>
  <TitlesOfParts>
    <vt:vector baseType="lpstr" size="51">
      <vt:lpstr>Office Theme</vt:lpstr>
      <vt:lpstr>POLAR BEARS AND  CLIMATE CHANGE</vt:lpstr>
      <vt:lpstr>Part I</vt:lpstr>
      <vt:lpstr>The Arctic</vt:lpstr>
      <vt:lpstr>A global warming report states that the continued burning of fossil fuels  will lead to the loss of all Arctic ice within the next 50 years</vt:lpstr>
      <vt:lpstr>PowerPoint Presentation</vt:lpstr>
      <vt:lpstr>We are losing the battle to save the Arctic</vt:lpstr>
      <vt:lpstr>PowerPoint Presentation</vt:lpstr>
      <vt:lpstr>PowerPoint Presentation</vt:lpstr>
      <vt:lpstr>Polar Bear Facts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Polar bears in Canada</vt:lpstr>
      <vt:lpstr>PART II</vt:lpstr>
      <vt:lpstr>PowerPoint Presentation</vt:lpstr>
      <vt:lpstr>PowerPoint Presentation</vt:lpstr>
      <vt:lpstr>What is climate change?</vt:lpstr>
      <vt:lpstr>PowerPoint Presentation</vt:lpstr>
      <vt:lpstr>PowerPoint Presentation</vt:lpstr>
      <vt:lpstr>PowerPoint Presentation</vt:lpstr>
      <vt:lpstr>Consequences</vt:lpstr>
      <vt:lpstr>References: *2014 Living World Report by the London Zoological Society and the WWF **http://www.exposingtruth.com/52-drop-animal-populations-40-years/: Effects of global warming essaywww.drobnyreality.sk</vt:lpstr>
      <vt:lpstr>PowerPoint Presentation</vt:lpstr>
      <vt:lpstr>PowerPoint Presentation</vt:lpstr>
      <vt:lpstr>PowerPoint Presentation</vt:lpstr>
      <vt:lpstr>PowerPoint Presentation</vt:lpstr>
      <vt:lpstr>Main Causes  Energy Types</vt:lpstr>
      <vt:lpstr>PowerPoint Presentation</vt:lpstr>
      <vt:lpstr>PowerPoint Presentation</vt:lpstr>
      <vt:lpstr/>
      <vt:lpstr>PowerPoint Presentation</vt:lpstr>
      <vt:lpstr>PowerPoint Presentation</vt:lpstr>
      <vt:lpstr>https://www.hercampus.com/school/u-mass-amherst/way-save-water-no-one-talks-about-0</vt:lpstr>
      <vt:lpstr>PowerPoint Presentation</vt:lpstr>
      <vt:lpstr>PowerPoint Presentation</vt:lpstr>
      <vt:lpstr>PowerPoint Presentation</vt:lpstr>
      <vt:lpstr>How this affects other animals</vt:lpstr>
      <vt:lpstr>PowerPoint Presentation</vt:lpstr>
      <vt:lpstr>Everyday Solutions</vt:lpstr>
      <vt:lpstr>PowerPoint Presentation</vt:lpstr>
      <vt:lpstr>PowerPoint Presentation</vt:lpstr>
      <vt:lpstr>PowerPoint Presentation</vt:lpstr>
      <vt:lpstr>PowerPoint Presentation</vt:lpstr>
      <vt:lpstr>PowerPoint Presentation</vt:lpstr>
      <vt:lpstr>PowerPoint Presentation</vt:lpstr>
      <vt:lpstr>THANK YOU for caring!   谢谢</vt:lpstr>
    </vt:vector>
  </TitlesOfParts>
  <LinksUpToDate>false</LinksUpToDate>
  <SharedDoc>false</SharedDoc>
  <HyperlinksChanged>false</HyperlinksChanged>
  <Application>Microsoft Office PowerPoint</Application>
  <AppVersion>16.0000</AppVersion>
  <PresentationFormat>Widescreen</PresentationFormat>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modified xsi:type="dcterms:W3CDTF">2017-11-06T19:24:42Z</dcterms:modified>
  <cp:revision>14</cp:revision>
  <dc:title>PowerPoint Presentation</dc:title>
</cp:coreProperties>
</file>