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0" r:id="rId4"/>
    <p:sldId id="271" r:id="rId5"/>
    <p:sldId id="272" r:id="rId6"/>
    <p:sldId id="294" r:id="rId7"/>
    <p:sldId id="295" r:id="rId8"/>
    <p:sldId id="278" r:id="rId9"/>
    <p:sldId id="297" r:id="rId10"/>
    <p:sldId id="296" r:id="rId11"/>
    <p:sldId id="260" r:id="rId12"/>
    <p:sldId id="263" r:id="rId13"/>
    <p:sldId id="264" r:id="rId14"/>
    <p:sldId id="300" r:id="rId15"/>
    <p:sldId id="287" r:id="rId16"/>
    <p:sldId id="283" r:id="rId17"/>
    <p:sldId id="284" r:id="rId18"/>
    <p:sldId id="285" r:id="rId19"/>
    <p:sldId id="286" r:id="rId20"/>
    <p:sldId id="259" r:id="rId21"/>
    <p:sldId id="281" r:id="rId22"/>
    <p:sldId id="298" r:id="rId23"/>
    <p:sldId id="290" r:id="rId24"/>
    <p:sldId id="291" r:id="rId25"/>
    <p:sldId id="292" r:id="rId26"/>
    <p:sldId id="293" r:id="rId27"/>
    <p:sldId id="299" r:id="rId28"/>
    <p:sldId id="258" r:id="rId29"/>
    <p:sldId id="282" r:id="rId30"/>
    <p:sldId id="265" r:id="rId31"/>
    <p:sldId id="288" r:id="rId32"/>
    <p:sldId id="261"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AB4BC"/>
    <a:srgbClr val="B4AEB6"/>
    <a:srgbClr val="A9A2AC"/>
    <a:srgbClr val="B4A5B7"/>
    <a:srgbClr val="BBAEBE"/>
    <a:srgbClr val="C3B8C4"/>
    <a:srgbClr val="B3A5B5"/>
    <a:srgbClr val="B1AEB6"/>
    <a:srgbClr val="B2B2B2"/>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95" autoAdjust="0"/>
    <p:restoredTop sz="94660"/>
  </p:normalViewPr>
  <p:slideViewPr>
    <p:cSldViewPr snapToGrid="0">
      <p:cViewPr>
        <p:scale>
          <a:sx n="90" d="100"/>
          <a:sy n="90" d="100"/>
        </p:scale>
        <p:origin x="66"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5518A9-B687-4302-9395-2322403C6656}"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99A684-0CB7-41E9-A4DF-5D1C2CA5BF6F}"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DD7C35-9E19-4518-A4B2-3B09CD8CC756}"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196DA8-8897-4DDF-BFB6-5D83863C837A}"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BBA708-C5F0-412D-90E2-1919F0D196AE}" type="datetimeFigureOut">
              <a:rPr lang="en-US" dirty="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C8F8FA-EF43-4642-9368-3F4E33039BD9}" type="datetimeFigureOut">
              <a:rPr lang="en-US" dirty="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t>3/10/2020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B9C5D3-0140-4E75-8D7F-C0623D06DFD7}"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t>3/10/2020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3/10/2020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AE0757-B101-4811-9189-10EB2F458E2D}"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DC078-589F-40E3-816C-EE21D62B5BBA}"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t>3/10/2020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1.jpg"/><Relationship Id="rId7" Type="http://schemas.openxmlformats.org/officeDocument/2006/relationships/image" Target="../media/image74.jp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45.jpg"/><Relationship Id="rId4" Type="http://schemas.openxmlformats.org/officeDocument/2006/relationships/image" Target="../media/image72.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6.jpg"/><Relationship Id="rId4" Type="http://schemas.openxmlformats.org/officeDocument/2006/relationships/image" Target="../media/image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grpSp>
        <p:nvGrpSpPr>
          <p:cNvPr id="26" name="Group 11">
            <a:extLst>
              <a:ext uri="{FF2B5EF4-FFF2-40B4-BE49-F238E27FC236}">
                <a16:creationId xmlns:a16="http://schemas.microsoft.com/office/drawing/2014/main" id="{68BA948F-70B0-4A77-8B3A-D76899271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A223E402-3196-4457-8EAF-46075F77A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6A07951-97CB-4CAE-A103-9B73A2941D5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7" name="Rectangle 15">
            <a:extLst>
              <a:ext uri="{FF2B5EF4-FFF2-40B4-BE49-F238E27FC236}">
                <a16:creationId xmlns:a16="http://schemas.microsoft.com/office/drawing/2014/main" id="{A17827D9-00DF-4D44-93FA-0D17BB5F6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3CED456-345C-4683-B75B-3B0B8862C024}"/>
              </a:ext>
            </a:extLst>
          </p:cNvPr>
          <p:cNvSpPr>
            <a:spLocks noGrp="1"/>
          </p:cNvSpPr>
          <p:nvPr>
            <p:ph type="ctrTitle"/>
          </p:nvPr>
        </p:nvSpPr>
        <p:spPr>
          <a:xfrm>
            <a:off x="-932894" y="4527403"/>
            <a:ext cx="9900979" cy="939316"/>
          </a:xfrm>
        </p:spPr>
        <p:txBody>
          <a:bodyPr>
            <a:noAutofit/>
          </a:bodyPr>
          <a:lstStyle/>
          <a:p>
            <a:r>
              <a:rPr lang="en-CA" sz="3600" b="1" dirty="0"/>
              <a:t>E-commerce of primates in the Americas </a:t>
            </a:r>
          </a:p>
        </p:txBody>
      </p:sp>
      <p:sp>
        <p:nvSpPr>
          <p:cNvPr id="3" name="Subtitle 2">
            <a:extLst>
              <a:ext uri="{FF2B5EF4-FFF2-40B4-BE49-F238E27FC236}">
                <a16:creationId xmlns:a16="http://schemas.microsoft.com/office/drawing/2014/main" id="{B0346792-FF9F-4305-AD07-C2C9BE3EBC61}"/>
              </a:ext>
            </a:extLst>
          </p:cNvPr>
          <p:cNvSpPr>
            <a:spLocks noGrp="1"/>
          </p:cNvSpPr>
          <p:nvPr>
            <p:ph type="subTitle" idx="1"/>
          </p:nvPr>
        </p:nvSpPr>
        <p:spPr>
          <a:xfrm>
            <a:off x="3822687" y="6001313"/>
            <a:ext cx="5030045" cy="939316"/>
          </a:xfrm>
        </p:spPr>
        <p:txBody>
          <a:bodyPr>
            <a:normAutofit/>
          </a:bodyPr>
          <a:lstStyle/>
          <a:p>
            <a:pPr algn="ctr"/>
            <a:r>
              <a:rPr lang="en-CA" sz="1800" dirty="0"/>
              <a:t>Presented by: Ericka Ceballos</a:t>
            </a:r>
          </a:p>
          <a:p>
            <a:pPr algn="ctr"/>
            <a:r>
              <a:rPr lang="en-CA" sz="1800" dirty="0"/>
              <a:t>CATCA Environmental and Wildlife Society</a:t>
            </a:r>
          </a:p>
          <a:p>
            <a:endParaRPr lang="en-CA" sz="1800" dirty="0"/>
          </a:p>
        </p:txBody>
      </p:sp>
      <p:pic>
        <p:nvPicPr>
          <p:cNvPr id="6" name="Picture 5">
            <a:extLst>
              <a:ext uri="{FF2B5EF4-FFF2-40B4-BE49-F238E27FC236}">
                <a16:creationId xmlns:a16="http://schemas.microsoft.com/office/drawing/2014/main" id="{CF398E74-9917-4D7A-BAA8-F08213B92E05}"/>
              </a:ext>
            </a:extLst>
          </p:cNvPr>
          <p:cNvPicPr>
            <a:picLocks noChangeAspect="1"/>
          </p:cNvPicPr>
          <p:nvPr/>
        </p:nvPicPr>
        <p:blipFill>
          <a:blip r:embed="rId3"/>
          <a:stretch>
            <a:fillRect/>
          </a:stretch>
        </p:blipFill>
        <p:spPr>
          <a:xfrm>
            <a:off x="1328207" y="598108"/>
            <a:ext cx="2494480" cy="3235084"/>
          </a:xfrm>
          <a:prstGeom prst="rect">
            <a:avLst/>
          </a:prstGeom>
          <a:ln>
            <a:noFill/>
          </a:ln>
          <a:effectLst/>
        </p:spPr>
      </p:pic>
      <p:pic>
        <p:nvPicPr>
          <p:cNvPr id="4" name="Picture 3">
            <a:extLst>
              <a:ext uri="{FF2B5EF4-FFF2-40B4-BE49-F238E27FC236}">
                <a16:creationId xmlns:a16="http://schemas.microsoft.com/office/drawing/2014/main" id="{BBF6DF12-619B-4154-B0E8-39D898BDDFAD}"/>
              </a:ext>
            </a:extLst>
          </p:cNvPr>
          <p:cNvPicPr>
            <a:picLocks noChangeAspect="1"/>
          </p:cNvPicPr>
          <p:nvPr/>
        </p:nvPicPr>
        <p:blipFill>
          <a:blip r:embed="rId4"/>
          <a:stretch>
            <a:fillRect/>
          </a:stretch>
        </p:blipFill>
        <p:spPr>
          <a:xfrm>
            <a:off x="4905544" y="643443"/>
            <a:ext cx="2374559" cy="3054096"/>
          </a:xfrm>
          <a:prstGeom prst="rect">
            <a:avLst/>
          </a:prstGeom>
          <a:ln>
            <a:noFill/>
          </a:ln>
          <a:effectLst>
            <a:outerShdw blurRad="76200" dist="63500" dir="5040000" algn="tl" rotWithShape="0">
              <a:srgbClr val="000000">
                <a:alpha val="41000"/>
              </a:srgbClr>
            </a:outerShdw>
          </a:effectLst>
        </p:spPr>
      </p:pic>
      <p:pic>
        <p:nvPicPr>
          <p:cNvPr id="5" name="Picture 4">
            <a:extLst>
              <a:ext uri="{FF2B5EF4-FFF2-40B4-BE49-F238E27FC236}">
                <a16:creationId xmlns:a16="http://schemas.microsoft.com/office/drawing/2014/main" id="{CBC2414A-8A56-4E80-B9F6-C6CFB37EC4CE}"/>
              </a:ext>
            </a:extLst>
          </p:cNvPr>
          <p:cNvPicPr>
            <a:picLocks noChangeAspect="1"/>
          </p:cNvPicPr>
          <p:nvPr/>
        </p:nvPicPr>
        <p:blipFill>
          <a:blip r:embed="rId5"/>
          <a:stretch>
            <a:fillRect/>
          </a:stretch>
        </p:blipFill>
        <p:spPr>
          <a:xfrm>
            <a:off x="8369314" y="654715"/>
            <a:ext cx="2389829" cy="3054096"/>
          </a:xfrm>
          <a:prstGeom prst="rect">
            <a:avLst/>
          </a:prstGeom>
          <a:ln>
            <a:noFill/>
          </a:ln>
          <a:effectLst>
            <a:outerShdw blurRad="76200" dist="63500" dir="5040000" algn="tl" rotWithShape="0">
              <a:srgbClr val="000000">
                <a:alpha val="41000"/>
              </a:srgbClr>
            </a:outerShdw>
          </a:effectLst>
        </p:spPr>
      </p:pic>
      <p:sp>
        <p:nvSpPr>
          <p:cNvPr id="28" name="Rectangle 17">
            <a:extLst>
              <a:ext uri="{FF2B5EF4-FFF2-40B4-BE49-F238E27FC236}">
                <a16:creationId xmlns:a16="http://schemas.microsoft.com/office/drawing/2014/main" id="{560A09F2-786D-4CE4-974F-AB88F296F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9">
            <a:extLst>
              <a:ext uri="{FF2B5EF4-FFF2-40B4-BE49-F238E27FC236}">
                <a16:creationId xmlns:a16="http://schemas.microsoft.com/office/drawing/2014/main" id="{D331F8E5-DB14-4DCE-A302-0C08B9EEE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6AA050A-2A18-43F5-8F43-EE06115ACD8B}"/>
              </a:ext>
            </a:extLst>
          </p:cNvPr>
          <p:cNvPicPr>
            <a:picLocks noChangeAspect="1"/>
          </p:cNvPicPr>
          <p:nvPr/>
        </p:nvPicPr>
        <p:blipFill>
          <a:blip r:embed="rId7"/>
          <a:stretch>
            <a:fillRect/>
          </a:stretch>
        </p:blipFill>
        <p:spPr>
          <a:xfrm>
            <a:off x="9370109" y="4538977"/>
            <a:ext cx="2560320" cy="1222553"/>
          </a:xfrm>
          <a:prstGeom prst="rect">
            <a:avLst/>
          </a:prstGeom>
          <a:ln>
            <a:noFill/>
          </a:ln>
          <a:effectLst>
            <a:outerShdw blurRad="76200" dist="63500" dir="5040000" algn="tl" rotWithShape="0">
              <a:srgbClr val="000000">
                <a:alpha val="41000"/>
              </a:srgbClr>
            </a:outerShdw>
          </a:effectLst>
        </p:spPr>
      </p:pic>
      <p:sp>
        <p:nvSpPr>
          <p:cNvPr id="30" name="Rectangle 21">
            <a:extLst>
              <a:ext uri="{FF2B5EF4-FFF2-40B4-BE49-F238E27FC236}">
                <a16:creationId xmlns:a16="http://schemas.microsoft.com/office/drawing/2014/main" id="{1A05A21D-12A2-4B4F-A3E8-1E368B3D8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614626"/>
      </p:ext>
    </p:extLst>
  </p:cSld>
  <p:clrMapOvr>
    <a:masterClrMapping/>
  </p:clrMapOvr>
  <mc:AlternateContent xmlns:mc="http://schemas.openxmlformats.org/markup-compatibility/2006" xmlns:p14="http://schemas.microsoft.com/office/powerpoint/2010/main">
    <mc:Choice Requires="p14">
      <p:transition spd="slow" p14:dur="2000" advTm="18704"/>
    </mc:Choice>
    <mc:Fallback xmlns="">
      <p:transition spd="slow" advTm="187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F919B-DA0B-48A1-BC36-3F9665F33F08}"/>
              </a:ext>
            </a:extLst>
          </p:cNvPr>
          <p:cNvPicPr>
            <a:picLocks noChangeAspect="1"/>
          </p:cNvPicPr>
          <p:nvPr/>
        </p:nvPicPr>
        <p:blipFill rotWithShape="1">
          <a:blip r:embed="rId2"/>
          <a:srcRect b="2585"/>
          <a:stretch/>
        </p:blipFill>
        <p:spPr>
          <a:xfrm>
            <a:off x="21618" y="152113"/>
            <a:ext cx="5000000" cy="3080185"/>
          </a:xfrm>
          <a:prstGeom prst="rect">
            <a:avLst/>
          </a:prstGeom>
        </p:spPr>
      </p:pic>
      <p:pic>
        <p:nvPicPr>
          <p:cNvPr id="3" name="Picture 2">
            <a:extLst>
              <a:ext uri="{FF2B5EF4-FFF2-40B4-BE49-F238E27FC236}">
                <a16:creationId xmlns:a16="http://schemas.microsoft.com/office/drawing/2014/main" id="{2925C527-5A74-4C9F-AABA-3620B6001152}"/>
              </a:ext>
            </a:extLst>
          </p:cNvPr>
          <p:cNvPicPr>
            <a:picLocks noChangeAspect="1"/>
          </p:cNvPicPr>
          <p:nvPr/>
        </p:nvPicPr>
        <p:blipFill rotWithShape="1">
          <a:blip r:embed="rId3"/>
          <a:srcRect l="864" t="1955"/>
          <a:stretch/>
        </p:blipFill>
        <p:spPr>
          <a:xfrm>
            <a:off x="31898" y="3241205"/>
            <a:ext cx="4989720" cy="3529606"/>
          </a:xfrm>
          <a:prstGeom prst="rect">
            <a:avLst/>
          </a:prstGeom>
        </p:spPr>
      </p:pic>
      <p:pic>
        <p:nvPicPr>
          <p:cNvPr id="4" name="Picture 3">
            <a:extLst>
              <a:ext uri="{FF2B5EF4-FFF2-40B4-BE49-F238E27FC236}">
                <a16:creationId xmlns:a16="http://schemas.microsoft.com/office/drawing/2014/main" id="{FEE5E846-F2F7-4A4B-AA0B-2A35CA4AD4D0}"/>
              </a:ext>
            </a:extLst>
          </p:cNvPr>
          <p:cNvPicPr>
            <a:picLocks noChangeAspect="1"/>
          </p:cNvPicPr>
          <p:nvPr/>
        </p:nvPicPr>
        <p:blipFill>
          <a:blip r:embed="rId4"/>
          <a:stretch>
            <a:fillRect/>
          </a:stretch>
        </p:blipFill>
        <p:spPr>
          <a:xfrm>
            <a:off x="7268191" y="544898"/>
            <a:ext cx="4923809" cy="3590476"/>
          </a:xfrm>
          <a:prstGeom prst="rect">
            <a:avLst/>
          </a:prstGeom>
        </p:spPr>
      </p:pic>
      <p:sp>
        <p:nvSpPr>
          <p:cNvPr id="5" name="Rectangle 4">
            <a:extLst>
              <a:ext uri="{FF2B5EF4-FFF2-40B4-BE49-F238E27FC236}">
                <a16:creationId xmlns:a16="http://schemas.microsoft.com/office/drawing/2014/main" id="{18A46D61-B98C-4B19-819D-0B7BE7148DA9}"/>
              </a:ext>
            </a:extLst>
          </p:cNvPr>
          <p:cNvSpPr/>
          <p:nvPr/>
        </p:nvSpPr>
        <p:spPr>
          <a:xfrm>
            <a:off x="5422710" y="4673305"/>
            <a:ext cx="6096000" cy="923330"/>
          </a:xfrm>
          <a:prstGeom prst="rect">
            <a:avLst/>
          </a:prstGeom>
        </p:spPr>
        <p:txBody>
          <a:bodyPr>
            <a:spAutoFit/>
          </a:bodyPr>
          <a:lstStyle/>
          <a:p>
            <a:pPr algn="ctr"/>
            <a:r>
              <a:rPr lang="en-US" dirty="0"/>
              <a:t>Table 2- Primates: at least 46 species and in the case of                                                                                           Cebuella pygmaea– 2 subspecies</a:t>
            </a:r>
          </a:p>
          <a:p>
            <a:endParaRPr lang="en-US" dirty="0"/>
          </a:p>
        </p:txBody>
      </p:sp>
      <p:sp>
        <p:nvSpPr>
          <p:cNvPr id="6" name="Minus Sign 5">
            <a:extLst>
              <a:ext uri="{FF2B5EF4-FFF2-40B4-BE49-F238E27FC236}">
                <a16:creationId xmlns:a16="http://schemas.microsoft.com/office/drawing/2014/main" id="{E2E0E6D0-5DC7-424E-AD00-0D112630F14E}"/>
              </a:ext>
            </a:extLst>
          </p:cNvPr>
          <p:cNvSpPr/>
          <p:nvPr/>
        </p:nvSpPr>
        <p:spPr>
          <a:xfrm>
            <a:off x="8674768" y="3352800"/>
            <a:ext cx="1017872" cy="244642"/>
          </a:xfrm>
          <a:prstGeom prst="mathMinus">
            <a:avLst>
              <a:gd name="adj1" fmla="val 34102"/>
            </a:avLst>
          </a:prstGeom>
          <a:solidFill>
            <a:srgbClr val="EFC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b="1" i="1" dirty="0">
                <a:solidFill>
                  <a:srgbClr val="52430A"/>
                </a:solidFill>
                <a:cs typeface="Calibri" panose="020F0502020204030204" pitchFamily="34" charset="0"/>
              </a:rPr>
              <a:t>albifrons</a:t>
            </a:r>
          </a:p>
        </p:txBody>
      </p:sp>
      <p:cxnSp>
        <p:nvCxnSpPr>
          <p:cNvPr id="8" name="Straight Connector 7">
            <a:extLst>
              <a:ext uri="{FF2B5EF4-FFF2-40B4-BE49-F238E27FC236}">
                <a16:creationId xmlns:a16="http://schemas.microsoft.com/office/drawing/2014/main" id="{45FD5D42-5BE9-448A-840E-CFD238448DB5}"/>
              </a:ext>
            </a:extLst>
          </p:cNvPr>
          <p:cNvCxnSpPr>
            <a:cxnSpLocks/>
          </p:cNvCxnSpPr>
          <p:nvPr/>
        </p:nvCxnSpPr>
        <p:spPr>
          <a:xfrm>
            <a:off x="8804365" y="3239589"/>
            <a:ext cx="0" cy="306295"/>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C8B569-26E7-4982-8BA4-A3AFB5FF5E87}"/>
              </a:ext>
            </a:extLst>
          </p:cNvPr>
          <p:cNvCxnSpPr>
            <a:cxnSpLocks/>
          </p:cNvCxnSpPr>
          <p:nvPr/>
        </p:nvCxnSpPr>
        <p:spPr>
          <a:xfrm flipV="1">
            <a:off x="21618" y="3232297"/>
            <a:ext cx="4891912" cy="1"/>
          </a:xfrm>
          <a:prstGeom prst="line">
            <a:avLst/>
          </a:prstGeom>
          <a:ln>
            <a:solidFill>
              <a:srgbClr val="BAB4BC"/>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2589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9D320E-D1F1-4819-B548-0991F0E21AFF}"/>
              </a:ext>
            </a:extLst>
          </p:cNvPr>
          <p:cNvPicPr>
            <a:picLocks noChangeAspect="1"/>
          </p:cNvPicPr>
          <p:nvPr/>
        </p:nvPicPr>
        <p:blipFill>
          <a:blip r:embed="rId2"/>
          <a:stretch>
            <a:fillRect/>
          </a:stretch>
        </p:blipFill>
        <p:spPr>
          <a:xfrm>
            <a:off x="994053" y="661737"/>
            <a:ext cx="4769293" cy="3042775"/>
          </a:xfrm>
          <a:prstGeom prst="rect">
            <a:avLst/>
          </a:prstGeom>
        </p:spPr>
      </p:pic>
      <p:sp>
        <p:nvSpPr>
          <p:cNvPr id="3" name="Rectangle 2">
            <a:extLst>
              <a:ext uri="{FF2B5EF4-FFF2-40B4-BE49-F238E27FC236}">
                <a16:creationId xmlns:a16="http://schemas.microsoft.com/office/drawing/2014/main" id="{EEBC595D-2845-4592-A688-073F28A8E1F4}"/>
              </a:ext>
            </a:extLst>
          </p:cNvPr>
          <p:cNvSpPr/>
          <p:nvPr/>
        </p:nvSpPr>
        <p:spPr>
          <a:xfrm>
            <a:off x="635500" y="3895843"/>
            <a:ext cx="5486400" cy="1015663"/>
          </a:xfrm>
          <a:prstGeom prst="rect">
            <a:avLst/>
          </a:prstGeom>
        </p:spPr>
        <p:txBody>
          <a:bodyPr wrap="square">
            <a:spAutoFit/>
          </a:bodyPr>
          <a:lstStyle/>
          <a:p>
            <a:pPr algn="ctr"/>
            <a:r>
              <a:rPr lang="en-US" sz="2000" dirty="0"/>
              <a:t>Fig. 1.- Share of offers of live primates from different CITES Appendices offered for sale on Mexican Facebook profiles </a:t>
            </a:r>
            <a:endParaRPr lang="en-CA" sz="2000" dirty="0"/>
          </a:p>
        </p:txBody>
      </p:sp>
      <p:graphicFrame>
        <p:nvGraphicFramePr>
          <p:cNvPr id="8" name="Table 7">
            <a:extLst>
              <a:ext uri="{FF2B5EF4-FFF2-40B4-BE49-F238E27FC236}">
                <a16:creationId xmlns:a16="http://schemas.microsoft.com/office/drawing/2014/main" id="{EF402E93-E04B-4E21-8076-B271F2B9DED9}"/>
              </a:ext>
            </a:extLst>
          </p:cNvPr>
          <p:cNvGraphicFramePr>
            <a:graphicFrameLocks noGrp="1"/>
          </p:cNvGraphicFramePr>
          <p:nvPr>
            <p:extLst>
              <p:ext uri="{D42A27DB-BD31-4B8C-83A1-F6EECF244321}">
                <p14:modId xmlns:p14="http://schemas.microsoft.com/office/powerpoint/2010/main" val="4082257697"/>
              </p:ext>
            </p:extLst>
          </p:nvPr>
        </p:nvGraphicFramePr>
        <p:xfrm>
          <a:off x="6705600" y="523314"/>
          <a:ext cx="5486400" cy="5425059"/>
        </p:xfrm>
        <a:graphic>
          <a:graphicData uri="http://schemas.openxmlformats.org/drawingml/2006/table">
            <a:tbl>
              <a:tblPr firstRow="1" firstCol="1" bandRow="1"/>
              <a:tblGrid>
                <a:gridCol w="3876383">
                  <a:extLst>
                    <a:ext uri="{9D8B030D-6E8A-4147-A177-3AD203B41FA5}">
                      <a16:colId xmlns:a16="http://schemas.microsoft.com/office/drawing/2014/main" val="2862193541"/>
                    </a:ext>
                  </a:extLst>
                </a:gridCol>
                <a:gridCol w="1610017">
                  <a:extLst>
                    <a:ext uri="{9D8B030D-6E8A-4147-A177-3AD203B41FA5}">
                      <a16:colId xmlns:a16="http://schemas.microsoft.com/office/drawing/2014/main" val="3379003672"/>
                    </a:ext>
                  </a:extLst>
                </a:gridCol>
              </a:tblGrid>
              <a:tr h="152451">
                <a:tc>
                  <a:txBody>
                    <a:bodyPr/>
                    <a:lstStyle/>
                    <a:p>
                      <a:pPr>
                        <a:lnSpc>
                          <a:spcPct val="107000"/>
                        </a:lnSpc>
                        <a:spcAft>
                          <a:spcPts val="0"/>
                        </a:spcAft>
                      </a:pPr>
                      <a:r>
                        <a:rPr lang="pl-PL"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FB profile name</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pl-PL"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Number of offers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035205047"/>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Madagascar pets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962801810"/>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Sky Reptiles Mexico</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1677245"/>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Grupo Sky Reptiles Mexico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447587916"/>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Zooper pets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9016399"/>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Puebla wid life</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820952174"/>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Venta animales exoticos CD Juarez</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82795236"/>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Animales Exoticos Sol Y Luna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51026176"/>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Exotik pets and more mty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588652248"/>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Chilo Chopper venta de animales exoticos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938423485"/>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Obsidian reptiles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743772130"/>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Finca Guadalupe Criadero de Monos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0374035"/>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GEM Grupo Exotic MX</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50437260"/>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Aves de Canto Chilpancingo</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786399048"/>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Criadero Shambala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1569254"/>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Animales exoticos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52192826"/>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Venta de Animales Exoticos Cd. Juarez</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58601549"/>
                  </a:ext>
                </a:extLst>
              </a:tr>
              <a:tr h="162795">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Compra y venta de animales exóticos en Guadalajara, Jalisco</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478137310"/>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Repstyle. Exotic Animals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158503473"/>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Comercializacion de fauna exotica legal en Mexico</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32823797"/>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Santa Fe wild life</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458148127"/>
                  </a:ext>
                </a:extLst>
              </a:tr>
              <a:tr h="152451">
                <a:tc>
                  <a:txBody>
                    <a:bodyPr/>
                    <a:lstStyle/>
                    <a:p>
                      <a:pPr>
                        <a:lnSpc>
                          <a:spcPct val="107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Compra y venta de animales exoticos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758781659"/>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Animales Exoticos MX</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4924226"/>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Animales Exóticos Luna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83631094"/>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Pimvs Moloch</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3718837"/>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Merida wild life</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65239691"/>
                  </a:ext>
                </a:extLst>
              </a:tr>
              <a:tr h="152451">
                <a:tc>
                  <a:txBody>
                    <a:bodyPr/>
                    <a:lstStyle/>
                    <a:p>
                      <a:pPr>
                        <a:lnSpc>
                          <a:spcPct val="107000"/>
                        </a:lnSpc>
                        <a:spcAft>
                          <a:spcPts val="0"/>
                        </a:spcAft>
                      </a:pPr>
                      <a:r>
                        <a:rPr lang="pl-PL"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Exóticos Chihuahua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118204986"/>
                  </a:ext>
                </a:extLst>
              </a:tr>
              <a:tr h="152451">
                <a:tc>
                  <a:txBody>
                    <a:bodyPr/>
                    <a:lstStyle/>
                    <a:p>
                      <a:pP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Exoticox Matamoros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38440561"/>
                  </a:ext>
                </a:extLst>
              </a:tr>
              <a:tr h="152451">
                <a:tc>
                  <a:txBody>
                    <a:bodyPr/>
                    <a:lstStyle/>
                    <a:p>
                      <a:pP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Mascotas exoticas de Mexico</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DA1"/>
                    </a:solidFill>
                  </a:tcPr>
                </a:tc>
                <a:tc>
                  <a:txBody>
                    <a:bodyPr/>
                    <a:lstStyle/>
                    <a:p>
                      <a:pPr algn="ctr">
                        <a:lnSpc>
                          <a:spcPct val="107000"/>
                        </a:lnSpc>
                        <a:spcAft>
                          <a:spcPts val="0"/>
                        </a:spcAft>
                      </a:pPr>
                      <a:r>
                        <a:rPr lang="pl-PL"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63" marR="301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98160151"/>
                  </a:ext>
                </a:extLst>
              </a:tr>
            </a:tbl>
          </a:graphicData>
        </a:graphic>
      </p:graphicFrame>
      <p:sp>
        <p:nvSpPr>
          <p:cNvPr id="9" name="Rectangle 8">
            <a:extLst>
              <a:ext uri="{FF2B5EF4-FFF2-40B4-BE49-F238E27FC236}">
                <a16:creationId xmlns:a16="http://schemas.microsoft.com/office/drawing/2014/main" id="{3D5C4E35-F8D9-4F35-84AC-91BF18A6676A}"/>
              </a:ext>
            </a:extLst>
          </p:cNvPr>
          <p:cNvSpPr/>
          <p:nvPr/>
        </p:nvSpPr>
        <p:spPr>
          <a:xfrm>
            <a:off x="6851176" y="5980743"/>
            <a:ext cx="5195248" cy="707886"/>
          </a:xfrm>
          <a:prstGeom prst="rect">
            <a:avLst/>
          </a:prstGeom>
        </p:spPr>
        <p:txBody>
          <a:bodyPr wrap="square">
            <a:spAutoFit/>
          </a:bodyPr>
          <a:lstStyle/>
          <a:p>
            <a:pPr algn="ctr"/>
            <a:r>
              <a:rPr lang="en-US" sz="2000" dirty="0"/>
              <a:t>Table 3.- Mexican Facebook pages with the highest number of primate offers for sale</a:t>
            </a:r>
            <a:endParaRPr lang="en-CA" sz="2000" dirty="0"/>
          </a:p>
        </p:txBody>
      </p:sp>
    </p:spTree>
    <p:extLst>
      <p:ext uri="{BB962C8B-B14F-4D97-AF65-F5344CB8AC3E}">
        <p14:creationId xmlns:p14="http://schemas.microsoft.com/office/powerpoint/2010/main" val="1610417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703AD-C596-44EF-AD0E-0BE3508F03A4}"/>
              </a:ext>
            </a:extLst>
          </p:cNvPr>
          <p:cNvPicPr>
            <a:picLocks noChangeAspect="1"/>
          </p:cNvPicPr>
          <p:nvPr/>
        </p:nvPicPr>
        <p:blipFill>
          <a:blip r:embed="rId2"/>
          <a:stretch>
            <a:fillRect/>
          </a:stretch>
        </p:blipFill>
        <p:spPr>
          <a:xfrm>
            <a:off x="5209673" y="231098"/>
            <a:ext cx="7797991" cy="6626902"/>
          </a:xfrm>
          <a:prstGeom prst="rect">
            <a:avLst/>
          </a:prstGeom>
        </p:spPr>
      </p:pic>
      <p:sp>
        <p:nvSpPr>
          <p:cNvPr id="3" name="Rectangle 2">
            <a:extLst>
              <a:ext uri="{FF2B5EF4-FFF2-40B4-BE49-F238E27FC236}">
                <a16:creationId xmlns:a16="http://schemas.microsoft.com/office/drawing/2014/main" id="{4D1CA324-1871-4A3D-A150-868B50A3DC09}"/>
              </a:ext>
            </a:extLst>
          </p:cNvPr>
          <p:cNvSpPr/>
          <p:nvPr/>
        </p:nvSpPr>
        <p:spPr>
          <a:xfrm>
            <a:off x="754744" y="1000813"/>
            <a:ext cx="4076564" cy="1715534"/>
          </a:xfrm>
          <a:prstGeom prst="rect">
            <a:avLst/>
          </a:prstGeom>
        </p:spPr>
        <p:txBody>
          <a:bodyPr wrap="square">
            <a:spAutoFit/>
          </a:bodyPr>
          <a:lstStyle/>
          <a:p>
            <a:pPr algn="ctr">
              <a:lnSpc>
                <a:spcPct val="107000"/>
              </a:lnSpc>
              <a:spcAft>
                <a:spcPts val="0"/>
              </a:spcAft>
            </a:pPr>
            <a:r>
              <a:rPr lang="en-GB" sz="2000" dirty="0">
                <a:ea typeface="Calibri" panose="020F0502020204030204" pitchFamily="34" charset="0"/>
                <a:cs typeface="Times New Roman" panose="02020603050405020304" pitchFamily="18" charset="0"/>
              </a:rPr>
              <a:t>Table 4.- Number and percentage of offers of primates, felids and other CITES protected fauna species published in Facebook  from different states of Mexico</a:t>
            </a:r>
            <a:endParaRPr lang="en-CA" sz="2000"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3F24A15-9E06-40A3-9275-E6D3069882E3}"/>
              </a:ext>
            </a:extLst>
          </p:cNvPr>
          <p:cNvPicPr>
            <a:picLocks noChangeAspect="1"/>
          </p:cNvPicPr>
          <p:nvPr/>
        </p:nvPicPr>
        <p:blipFill rotWithShape="1">
          <a:blip r:embed="rId3"/>
          <a:srcRect t="5928" b="7580"/>
          <a:stretch/>
        </p:blipFill>
        <p:spPr>
          <a:xfrm>
            <a:off x="754744" y="3135496"/>
            <a:ext cx="2247072" cy="1453497"/>
          </a:xfrm>
          <a:prstGeom prst="rect">
            <a:avLst/>
          </a:prstGeom>
        </p:spPr>
      </p:pic>
      <p:pic>
        <p:nvPicPr>
          <p:cNvPr id="5" name="Picture 4">
            <a:extLst>
              <a:ext uri="{FF2B5EF4-FFF2-40B4-BE49-F238E27FC236}">
                <a16:creationId xmlns:a16="http://schemas.microsoft.com/office/drawing/2014/main" id="{A1250350-5D94-49E9-BB0A-A389E1A77BD8}"/>
              </a:ext>
            </a:extLst>
          </p:cNvPr>
          <p:cNvPicPr>
            <a:picLocks noChangeAspect="1"/>
          </p:cNvPicPr>
          <p:nvPr/>
        </p:nvPicPr>
        <p:blipFill>
          <a:blip r:embed="rId4"/>
          <a:stretch>
            <a:fillRect/>
          </a:stretch>
        </p:blipFill>
        <p:spPr>
          <a:xfrm>
            <a:off x="2142781" y="4716379"/>
            <a:ext cx="2159482" cy="1453497"/>
          </a:xfrm>
          <a:prstGeom prst="rect">
            <a:avLst/>
          </a:prstGeom>
        </p:spPr>
      </p:pic>
    </p:spTree>
    <p:extLst>
      <p:ext uri="{BB962C8B-B14F-4D97-AF65-F5344CB8AC3E}">
        <p14:creationId xmlns:p14="http://schemas.microsoft.com/office/powerpoint/2010/main" val="2869315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A6A84-C046-44A2-8106-7F2C853EE557}"/>
              </a:ext>
            </a:extLst>
          </p:cNvPr>
          <p:cNvPicPr>
            <a:picLocks noChangeAspect="1"/>
          </p:cNvPicPr>
          <p:nvPr/>
        </p:nvPicPr>
        <p:blipFill>
          <a:blip r:embed="rId2"/>
          <a:stretch>
            <a:fillRect/>
          </a:stretch>
        </p:blipFill>
        <p:spPr>
          <a:xfrm>
            <a:off x="1774210" y="393041"/>
            <a:ext cx="7881257" cy="5744850"/>
          </a:xfrm>
          <a:prstGeom prst="rect">
            <a:avLst/>
          </a:prstGeom>
        </p:spPr>
      </p:pic>
      <p:pic>
        <p:nvPicPr>
          <p:cNvPr id="3" name="Picture 2">
            <a:extLst>
              <a:ext uri="{FF2B5EF4-FFF2-40B4-BE49-F238E27FC236}">
                <a16:creationId xmlns:a16="http://schemas.microsoft.com/office/drawing/2014/main" id="{FCD33382-F391-4558-830F-524153567934}"/>
              </a:ext>
            </a:extLst>
          </p:cNvPr>
          <p:cNvPicPr>
            <a:picLocks noChangeAspect="1"/>
          </p:cNvPicPr>
          <p:nvPr/>
        </p:nvPicPr>
        <p:blipFill>
          <a:blip r:embed="rId3"/>
          <a:stretch>
            <a:fillRect/>
          </a:stretch>
        </p:blipFill>
        <p:spPr>
          <a:xfrm>
            <a:off x="7507705" y="1046748"/>
            <a:ext cx="5575617" cy="1042182"/>
          </a:xfrm>
          <a:prstGeom prst="rect">
            <a:avLst/>
          </a:prstGeom>
        </p:spPr>
      </p:pic>
      <p:sp>
        <p:nvSpPr>
          <p:cNvPr id="4" name="Rectangle 3">
            <a:extLst>
              <a:ext uri="{FF2B5EF4-FFF2-40B4-BE49-F238E27FC236}">
                <a16:creationId xmlns:a16="http://schemas.microsoft.com/office/drawing/2014/main" id="{F6E700B3-65FB-4C9E-86D1-85C57A1F0070}"/>
              </a:ext>
            </a:extLst>
          </p:cNvPr>
          <p:cNvSpPr/>
          <p:nvPr/>
        </p:nvSpPr>
        <p:spPr>
          <a:xfrm>
            <a:off x="7568796" y="1792631"/>
            <a:ext cx="4463142" cy="1818126"/>
          </a:xfrm>
          <a:prstGeom prst="rect">
            <a:avLst/>
          </a:prstGeom>
        </p:spPr>
        <p:txBody>
          <a:bodyPr wrap="square">
            <a:spAutoFit/>
          </a:bodyPr>
          <a:lstStyle/>
          <a:p>
            <a:pPr>
              <a:lnSpc>
                <a:spcPct val="107000"/>
              </a:lnSpc>
              <a:spcAft>
                <a:spcPts val="800"/>
              </a:spcAft>
            </a:pPr>
            <a:r>
              <a:rPr lang="pl-PL" sz="2000" dirty="0">
                <a:latin typeface="Calibri" panose="020F0502020204030204" pitchFamily="34" charset="0"/>
                <a:ea typeface="Calibri" panose="020F0502020204030204" pitchFamily="34" charset="0"/>
                <a:cs typeface="Times New Roman" panose="02020603050405020304" pitchFamily="18" charset="0"/>
              </a:rPr>
              <a:t> </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b="1" dirty="0">
                <a:ea typeface="Calibri" panose="020F0502020204030204" pitchFamily="34" charset="0"/>
                <a:cs typeface="Times New Roman" panose="02020603050405020304" pitchFamily="18" charset="0"/>
              </a:rPr>
              <a:t>Fig. 1. The relative frequency of offers of primate species for sale, offered on Facebook from different Mexico states</a:t>
            </a:r>
            <a:endParaRPr lang="en-CA" sz="2000" dirty="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8A8A827-C4AF-4676-8AB1-3D9EC38814FD}"/>
              </a:ext>
            </a:extLst>
          </p:cNvPr>
          <p:cNvPicPr>
            <a:picLocks noChangeAspect="1"/>
          </p:cNvPicPr>
          <p:nvPr/>
        </p:nvPicPr>
        <p:blipFill rotWithShape="1">
          <a:blip r:embed="rId4"/>
          <a:srcRect t="12543" b="21757"/>
          <a:stretch/>
        </p:blipFill>
        <p:spPr>
          <a:xfrm>
            <a:off x="748609" y="3916908"/>
            <a:ext cx="1733333" cy="1883392"/>
          </a:xfrm>
          <a:prstGeom prst="rect">
            <a:avLst/>
          </a:prstGeom>
        </p:spPr>
      </p:pic>
    </p:spTree>
    <p:extLst>
      <p:ext uri="{BB962C8B-B14F-4D97-AF65-F5344CB8AC3E}">
        <p14:creationId xmlns:p14="http://schemas.microsoft.com/office/powerpoint/2010/main" val="133451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AC9634-DC1E-4BD6-A9B1-8909C8123089}"/>
              </a:ext>
            </a:extLst>
          </p:cNvPr>
          <p:cNvPicPr>
            <a:picLocks noChangeAspect="1"/>
          </p:cNvPicPr>
          <p:nvPr/>
        </p:nvPicPr>
        <p:blipFill>
          <a:blip r:embed="rId2"/>
          <a:stretch>
            <a:fillRect/>
          </a:stretch>
        </p:blipFill>
        <p:spPr>
          <a:xfrm>
            <a:off x="222913" y="0"/>
            <a:ext cx="12192000" cy="6857999"/>
          </a:xfrm>
          <a:prstGeom prst="rect">
            <a:avLst/>
          </a:prstGeom>
        </p:spPr>
      </p:pic>
      <p:pic>
        <p:nvPicPr>
          <p:cNvPr id="5" name="Picture 4">
            <a:extLst>
              <a:ext uri="{FF2B5EF4-FFF2-40B4-BE49-F238E27FC236}">
                <a16:creationId xmlns:a16="http://schemas.microsoft.com/office/drawing/2014/main" id="{D200D0D0-A9EA-4E91-AF16-2E41029667AB}"/>
              </a:ext>
            </a:extLst>
          </p:cNvPr>
          <p:cNvPicPr>
            <a:picLocks noChangeAspect="1"/>
          </p:cNvPicPr>
          <p:nvPr/>
        </p:nvPicPr>
        <p:blipFill>
          <a:blip r:embed="rId3"/>
          <a:stretch>
            <a:fillRect/>
          </a:stretch>
        </p:blipFill>
        <p:spPr>
          <a:xfrm>
            <a:off x="7261746" y="0"/>
            <a:ext cx="4930254" cy="3336139"/>
          </a:xfrm>
          <a:prstGeom prst="rect">
            <a:avLst/>
          </a:prstGeom>
        </p:spPr>
      </p:pic>
      <p:sp>
        <p:nvSpPr>
          <p:cNvPr id="3" name="Rectangle 2">
            <a:extLst>
              <a:ext uri="{FF2B5EF4-FFF2-40B4-BE49-F238E27FC236}">
                <a16:creationId xmlns:a16="http://schemas.microsoft.com/office/drawing/2014/main" id="{F3A8167E-3A9C-45E2-890B-D18D9772B2E3}"/>
              </a:ext>
            </a:extLst>
          </p:cNvPr>
          <p:cNvSpPr/>
          <p:nvPr/>
        </p:nvSpPr>
        <p:spPr>
          <a:xfrm>
            <a:off x="5595582" y="2743200"/>
            <a:ext cx="6373505" cy="180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Comments of one of the largest primate sellers in Facebook Mexico, giving tips about how to deceive this social media platform, to not have his page closed again.</a:t>
            </a:r>
          </a:p>
        </p:txBody>
      </p:sp>
      <p:pic>
        <p:nvPicPr>
          <p:cNvPr id="4" name="Picture 3">
            <a:extLst>
              <a:ext uri="{FF2B5EF4-FFF2-40B4-BE49-F238E27FC236}">
                <a16:creationId xmlns:a16="http://schemas.microsoft.com/office/drawing/2014/main" id="{812CC11F-A430-4527-86C7-33C1EB2B85B8}"/>
              </a:ext>
            </a:extLst>
          </p:cNvPr>
          <p:cNvPicPr>
            <a:picLocks noChangeAspect="1"/>
          </p:cNvPicPr>
          <p:nvPr/>
        </p:nvPicPr>
        <p:blipFill rotWithShape="1">
          <a:blip r:embed="rId4"/>
          <a:srcRect r="5652"/>
          <a:stretch/>
        </p:blipFill>
        <p:spPr>
          <a:xfrm>
            <a:off x="222913" y="3977640"/>
            <a:ext cx="3249036" cy="2575560"/>
          </a:xfrm>
          <a:prstGeom prst="rect">
            <a:avLst/>
          </a:prstGeom>
        </p:spPr>
      </p:pic>
    </p:spTree>
    <p:extLst>
      <p:ext uri="{BB962C8B-B14F-4D97-AF65-F5344CB8AC3E}">
        <p14:creationId xmlns:p14="http://schemas.microsoft.com/office/powerpoint/2010/main" val="3254455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2E1B-5EBD-484D-8D1E-7914C103D83F}"/>
              </a:ext>
            </a:extLst>
          </p:cNvPr>
          <p:cNvSpPr>
            <a:spLocks noGrp="1"/>
          </p:cNvSpPr>
          <p:nvPr>
            <p:ph type="title"/>
          </p:nvPr>
        </p:nvSpPr>
        <p:spPr>
          <a:xfrm>
            <a:off x="3499603" y="794171"/>
            <a:ext cx="5192793" cy="1080938"/>
          </a:xfrm>
        </p:spPr>
        <p:txBody>
          <a:bodyPr/>
          <a:lstStyle/>
          <a:p>
            <a:r>
              <a:rPr lang="en-US" b="1" dirty="0"/>
              <a:t>Mexican WWW Results</a:t>
            </a:r>
            <a:endParaRPr lang="en-CA" b="1" dirty="0"/>
          </a:p>
        </p:txBody>
      </p:sp>
      <p:pic>
        <p:nvPicPr>
          <p:cNvPr id="5" name="Content Placeholder 4" descr="A picture containing window, sitting, indoor, building&#10;&#10;Description automatically generated">
            <a:extLst>
              <a:ext uri="{FF2B5EF4-FFF2-40B4-BE49-F238E27FC236}">
                <a16:creationId xmlns:a16="http://schemas.microsoft.com/office/drawing/2014/main" id="{19546FD6-B498-4C33-9925-E7E3A493091E}"/>
              </a:ext>
            </a:extLst>
          </p:cNvPr>
          <p:cNvPicPr>
            <a:picLocks noGrp="1" noChangeAspect="1"/>
          </p:cNvPicPr>
          <p:nvPr>
            <p:ph idx="1"/>
          </p:nvPr>
        </p:nvPicPr>
        <p:blipFill>
          <a:blip r:embed="rId2"/>
          <a:stretch>
            <a:fillRect/>
          </a:stretch>
        </p:blipFill>
        <p:spPr>
          <a:xfrm>
            <a:off x="3113910" y="2201853"/>
            <a:ext cx="6703857" cy="3760444"/>
          </a:xfrm>
        </p:spPr>
      </p:pic>
    </p:spTree>
    <p:extLst>
      <p:ext uri="{BB962C8B-B14F-4D97-AF65-F5344CB8AC3E}">
        <p14:creationId xmlns:p14="http://schemas.microsoft.com/office/powerpoint/2010/main" val="4133180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F351C9-335B-435E-A9E8-ECFDE5FAD1E1}"/>
              </a:ext>
            </a:extLst>
          </p:cNvPr>
          <p:cNvGraphicFramePr>
            <a:graphicFrameLocks noGrp="1"/>
          </p:cNvGraphicFramePr>
          <p:nvPr>
            <p:extLst>
              <p:ext uri="{D42A27DB-BD31-4B8C-83A1-F6EECF244321}">
                <p14:modId xmlns:p14="http://schemas.microsoft.com/office/powerpoint/2010/main" val="1232018383"/>
              </p:ext>
            </p:extLst>
          </p:nvPr>
        </p:nvGraphicFramePr>
        <p:xfrm>
          <a:off x="5845360" y="204799"/>
          <a:ext cx="6343298" cy="6448401"/>
        </p:xfrm>
        <a:graphic>
          <a:graphicData uri="http://schemas.openxmlformats.org/drawingml/2006/table">
            <a:tbl>
              <a:tblPr/>
              <a:tblGrid>
                <a:gridCol w="1744163">
                  <a:extLst>
                    <a:ext uri="{9D8B030D-6E8A-4147-A177-3AD203B41FA5}">
                      <a16:colId xmlns:a16="http://schemas.microsoft.com/office/drawing/2014/main" val="2040076163"/>
                    </a:ext>
                  </a:extLst>
                </a:gridCol>
                <a:gridCol w="1890322">
                  <a:extLst>
                    <a:ext uri="{9D8B030D-6E8A-4147-A177-3AD203B41FA5}">
                      <a16:colId xmlns:a16="http://schemas.microsoft.com/office/drawing/2014/main" val="755437413"/>
                    </a:ext>
                  </a:extLst>
                </a:gridCol>
                <a:gridCol w="2708813">
                  <a:extLst>
                    <a:ext uri="{9D8B030D-6E8A-4147-A177-3AD203B41FA5}">
                      <a16:colId xmlns:a16="http://schemas.microsoft.com/office/drawing/2014/main" val="3036648942"/>
                    </a:ext>
                  </a:extLst>
                </a:gridCol>
              </a:tblGrid>
              <a:tr h="204537">
                <a:tc rowSpan="2">
                  <a:txBody>
                    <a:bodyPr/>
                    <a:lstStyle/>
                    <a:p>
                      <a:pPr algn="ctr" rtl="0" fontAlgn="ctr">
                        <a:spcBef>
                          <a:spcPts val="0"/>
                        </a:spcBef>
                        <a:spcAft>
                          <a:spcPts val="0"/>
                        </a:spcAft>
                      </a:pPr>
                      <a:r>
                        <a:rPr lang="en-CA" sz="1200" b="1" i="0" u="none" strike="noStrike" dirty="0">
                          <a:solidFill>
                            <a:srgbClr val="000000"/>
                          </a:solidFill>
                          <a:effectLst/>
                          <a:latin typeface="Calibri" panose="020F0502020204030204" pitchFamily="34" charset="0"/>
                        </a:rPr>
                        <a:t>Species (scientific name)</a:t>
                      </a:r>
                      <a:endParaRPr lang="en-CA" sz="1200" dirty="0">
                        <a:effectLst/>
                      </a:endParaRPr>
                    </a:p>
                  </a:txBody>
                  <a:tcPr marL="14033" marR="14033" marT="14434" marB="1443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gridSpan="2">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Live animals offered for sale</a:t>
                      </a:r>
                      <a:endParaRPr lang="en-US" sz="1200" dirty="0">
                        <a:effectLst/>
                      </a:endParaRPr>
                    </a:p>
                  </a:txBody>
                  <a:tcPr marL="14033" marR="14033" marT="14434" marB="1443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endParaRPr lang="en-CA"/>
                    </a:p>
                  </a:txBody>
                  <a:tcPr/>
                </a:tc>
                <a:extLst>
                  <a:ext uri="{0D108BD9-81ED-4DB2-BD59-A6C34878D82A}">
                    <a16:rowId xmlns:a16="http://schemas.microsoft.com/office/drawing/2014/main" val="607520854"/>
                  </a:ext>
                </a:extLst>
              </a:tr>
              <a:tr h="215057">
                <a:tc vMerge="1">
                  <a:txBody>
                    <a:bodyPr/>
                    <a:lstStyle/>
                    <a:p>
                      <a:endParaRPr lang="en-CA"/>
                    </a:p>
                  </a:txBody>
                  <a:tcPr/>
                </a:tc>
                <a:tc>
                  <a:txBody>
                    <a:bodyPr/>
                    <a:lstStyle/>
                    <a:p>
                      <a:pPr algn="ctr" rtl="0" fontAlgn="ctr">
                        <a:spcBef>
                          <a:spcPts val="0"/>
                        </a:spcBef>
                        <a:spcAft>
                          <a:spcPts val="0"/>
                        </a:spcAft>
                      </a:pPr>
                      <a:r>
                        <a:rPr lang="en-CA" sz="1200" b="1" i="0" u="none" strike="noStrike" dirty="0">
                          <a:solidFill>
                            <a:srgbClr val="000000"/>
                          </a:solidFill>
                          <a:effectLst/>
                          <a:latin typeface="Calibri" panose="020F0502020204030204" pitchFamily="34" charset="0"/>
                        </a:rPr>
                        <a:t>Number of offers</a:t>
                      </a:r>
                      <a:endParaRPr lang="en-CA" sz="1200" dirty="0">
                        <a:effectLst/>
                      </a:endParaRPr>
                    </a:p>
                  </a:txBody>
                  <a:tcPr marL="14033" marR="14033" marT="14434" marB="1443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7A8"/>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Minimal number of offered specimens</a:t>
                      </a:r>
                      <a:endParaRPr lang="en-US" sz="1200" dirty="0">
                        <a:effectLst/>
                      </a:endParaRPr>
                    </a:p>
                  </a:txBody>
                  <a:tcPr marL="14033" marR="14033" marT="14434" marB="1443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2323215126"/>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Ateles sp.</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79</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87799774"/>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Callibella humilis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7</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98442979"/>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Callithrix aurita</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3</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7713452"/>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Callithrix jacchus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51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104</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31070352"/>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Callithrix kuhlii</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7</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54035502"/>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Callithrix penicillata</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9</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35831615"/>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Callitrichidae sp.</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63</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93182362"/>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Cebidae sp.</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25</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63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81550906"/>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Cebuella pygmaea</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38</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82</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14012848"/>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Cebus imitator</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25</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22098699"/>
                  </a:ext>
                </a:extLst>
              </a:tr>
              <a:tr h="215057">
                <a:tc>
                  <a:txBody>
                    <a:bodyPr/>
                    <a:lstStyle/>
                    <a:p>
                      <a:pPr rtl="0" fontAlgn="t">
                        <a:spcBef>
                          <a:spcPts val="0"/>
                        </a:spcBef>
                        <a:spcAft>
                          <a:spcPts val="0"/>
                        </a:spcAft>
                      </a:pPr>
                      <a:r>
                        <a:rPr lang="en-CA" sz="1200" b="1" i="0" u="none" strike="noStrike" dirty="0">
                          <a:solidFill>
                            <a:srgbClr val="000000"/>
                          </a:solidFill>
                          <a:effectLst/>
                          <a:latin typeface="Calibri" panose="020F0502020204030204" pitchFamily="34" charset="0"/>
                        </a:rPr>
                        <a:t>Cebus kaapori</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07364068"/>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Cebus leucocephalus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6</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46997070"/>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Cebus olivaceus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35</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98587511"/>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Cebus versicolor</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9</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57367962"/>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Cercocebus atys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59971784"/>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Cercocebus lunulatus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78579908"/>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Cercopithecus albogularis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10595239"/>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Chlorocebus aethiops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19</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60</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08323443"/>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Chlorocebus cynosuros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10</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88957237"/>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Chlorocebus pygerythrus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38</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82</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89305871"/>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Chlorocebus sabaeus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93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71868537"/>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Erythrocebus patas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7</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42259687"/>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Eulemur rufus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78404177"/>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Lemur catta</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22</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80</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40591197"/>
                  </a:ext>
                </a:extLst>
              </a:tr>
              <a:tr h="21505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Lemuroidea sp.</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5</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88436014"/>
                  </a:ext>
                </a:extLst>
              </a:tr>
              <a:tr h="215057">
                <a:tc>
                  <a:txBody>
                    <a:bodyPr/>
                    <a:lstStyle/>
                    <a:p>
                      <a:pPr rtl="0" fontAlgn="t">
                        <a:spcBef>
                          <a:spcPts val="0"/>
                        </a:spcBef>
                        <a:spcAft>
                          <a:spcPts val="0"/>
                        </a:spcAft>
                      </a:pPr>
                      <a:r>
                        <a:rPr lang="en-CA" sz="1200" b="1" i="0" u="none" strike="noStrike" dirty="0">
                          <a:solidFill>
                            <a:srgbClr val="000000"/>
                          </a:solidFill>
                          <a:effectLst/>
                          <a:latin typeface="Calibri" panose="020F0502020204030204" pitchFamily="34" charset="0"/>
                        </a:rPr>
                        <a:t>Macaca </a:t>
                      </a:r>
                      <a:r>
                        <a:rPr lang="en-CA" sz="1200" b="1" i="0" u="none" strike="noStrike" dirty="0" err="1">
                          <a:solidFill>
                            <a:srgbClr val="000000"/>
                          </a:solidFill>
                          <a:effectLst/>
                          <a:latin typeface="Calibri" panose="020F0502020204030204" pitchFamily="34" charset="0"/>
                        </a:rPr>
                        <a:t>leonina</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2</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07705595"/>
                  </a:ext>
                </a:extLst>
              </a:tr>
              <a:tr h="215057">
                <a:tc>
                  <a:txBody>
                    <a:bodyPr/>
                    <a:lstStyle/>
                    <a:p>
                      <a:pPr rtl="0" fontAlgn="t">
                        <a:spcBef>
                          <a:spcPts val="0"/>
                        </a:spcBef>
                        <a:spcAft>
                          <a:spcPts val="0"/>
                        </a:spcAft>
                      </a:pPr>
                      <a:r>
                        <a:rPr lang="en-CA" sz="1200" b="1" i="0" u="none" strike="noStrike" dirty="0">
                          <a:solidFill>
                            <a:srgbClr val="000000"/>
                          </a:solidFill>
                          <a:effectLst/>
                          <a:latin typeface="Calibri" panose="020F0502020204030204" pitchFamily="34" charset="0"/>
                        </a:rPr>
                        <a:t>Macaca mulatta</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8</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19</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40951147"/>
                  </a:ext>
                </a:extLst>
              </a:tr>
              <a:tr h="215057">
                <a:tc>
                  <a:txBody>
                    <a:bodyPr/>
                    <a:lstStyle/>
                    <a:p>
                      <a:pPr rtl="0" fontAlgn="t">
                        <a:spcBef>
                          <a:spcPts val="0"/>
                        </a:spcBef>
                        <a:spcAft>
                          <a:spcPts val="0"/>
                        </a:spcAft>
                      </a:pPr>
                      <a:r>
                        <a:rPr lang="en-CA" sz="1200" b="1" i="0" u="none" strike="noStrike" dirty="0">
                          <a:solidFill>
                            <a:srgbClr val="000000"/>
                          </a:solidFill>
                          <a:effectLst/>
                          <a:latin typeface="Calibri" panose="020F0502020204030204" pitchFamily="34" charset="0"/>
                        </a:rPr>
                        <a:t>Macaca sp.</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11</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54496952"/>
                  </a:ext>
                </a:extLst>
              </a:tr>
            </a:tbl>
          </a:graphicData>
        </a:graphic>
      </p:graphicFrame>
      <p:sp>
        <p:nvSpPr>
          <p:cNvPr id="3" name="Rectangle 1">
            <a:extLst>
              <a:ext uri="{FF2B5EF4-FFF2-40B4-BE49-F238E27FC236}">
                <a16:creationId xmlns:a16="http://schemas.microsoft.com/office/drawing/2014/main" id="{D483C3BD-0441-465B-B1D8-6A8731174DA7}"/>
              </a:ext>
            </a:extLst>
          </p:cNvPr>
          <p:cNvSpPr>
            <a:spLocks noChangeArrowheads="1"/>
          </p:cNvSpPr>
          <p:nvPr/>
        </p:nvSpPr>
        <p:spPr bwMode="auto">
          <a:xfrm>
            <a:off x="4701005" y="24005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D65E7EFF-90D4-4CF8-BFF4-C4E3514E0F41}"/>
              </a:ext>
            </a:extLst>
          </p:cNvPr>
          <p:cNvSpPr/>
          <p:nvPr/>
        </p:nvSpPr>
        <p:spPr>
          <a:xfrm>
            <a:off x="356637" y="1738802"/>
            <a:ext cx="5147527" cy="1323439"/>
          </a:xfrm>
          <a:prstGeom prst="rect">
            <a:avLst/>
          </a:prstGeom>
        </p:spPr>
        <p:txBody>
          <a:bodyPr wrap="square">
            <a:spAutoFit/>
          </a:bodyPr>
          <a:lstStyle/>
          <a:p>
            <a:pPr algn="ctr"/>
            <a:r>
              <a:rPr lang="en-US" sz="2000" dirty="0"/>
              <a:t>Table 1- Primates species found in the Mexican WWW.  Only offers of live</a:t>
            </a:r>
          </a:p>
          <a:p>
            <a:pPr algn="ctr"/>
            <a:r>
              <a:rPr lang="en-US" sz="2000" dirty="0"/>
              <a:t>animals were found.  On 544 offers </a:t>
            </a:r>
          </a:p>
          <a:p>
            <a:pPr algn="ctr"/>
            <a:r>
              <a:rPr lang="en-US" sz="2000" dirty="0"/>
              <a:t>We found at least 1425 animals offered</a:t>
            </a:r>
            <a:endParaRPr lang="en-CA" sz="2000" dirty="0"/>
          </a:p>
        </p:txBody>
      </p:sp>
      <p:pic>
        <p:nvPicPr>
          <p:cNvPr id="6" name="Picture 5">
            <a:extLst>
              <a:ext uri="{FF2B5EF4-FFF2-40B4-BE49-F238E27FC236}">
                <a16:creationId xmlns:a16="http://schemas.microsoft.com/office/drawing/2014/main" id="{EF2128D8-48B9-41A7-9AC9-F4D3330FACE0}"/>
              </a:ext>
            </a:extLst>
          </p:cNvPr>
          <p:cNvPicPr>
            <a:picLocks noChangeAspect="1"/>
          </p:cNvPicPr>
          <p:nvPr/>
        </p:nvPicPr>
        <p:blipFill>
          <a:blip r:embed="rId2"/>
          <a:stretch>
            <a:fillRect/>
          </a:stretch>
        </p:blipFill>
        <p:spPr>
          <a:xfrm>
            <a:off x="2064693" y="3595602"/>
            <a:ext cx="1731414" cy="1877731"/>
          </a:xfrm>
          <a:prstGeom prst="rect">
            <a:avLst/>
          </a:prstGeom>
        </p:spPr>
      </p:pic>
    </p:spTree>
    <p:extLst>
      <p:ext uri="{BB962C8B-B14F-4D97-AF65-F5344CB8AC3E}">
        <p14:creationId xmlns:p14="http://schemas.microsoft.com/office/powerpoint/2010/main" val="119321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AB341BC-D693-402A-B50C-1E07706F4D8B}"/>
              </a:ext>
            </a:extLst>
          </p:cNvPr>
          <p:cNvGraphicFramePr>
            <a:graphicFrameLocks noGrp="1"/>
          </p:cNvGraphicFramePr>
          <p:nvPr>
            <p:extLst>
              <p:ext uri="{D42A27DB-BD31-4B8C-83A1-F6EECF244321}">
                <p14:modId xmlns:p14="http://schemas.microsoft.com/office/powerpoint/2010/main" val="1556562414"/>
              </p:ext>
            </p:extLst>
          </p:nvPr>
        </p:nvGraphicFramePr>
        <p:xfrm>
          <a:off x="5848702" y="7219"/>
          <a:ext cx="6343298" cy="3285940"/>
        </p:xfrm>
        <a:graphic>
          <a:graphicData uri="http://schemas.openxmlformats.org/drawingml/2006/table">
            <a:tbl>
              <a:tblPr/>
              <a:tblGrid>
                <a:gridCol w="1744163">
                  <a:extLst>
                    <a:ext uri="{9D8B030D-6E8A-4147-A177-3AD203B41FA5}">
                      <a16:colId xmlns:a16="http://schemas.microsoft.com/office/drawing/2014/main" val="1131612883"/>
                    </a:ext>
                  </a:extLst>
                </a:gridCol>
                <a:gridCol w="1890322">
                  <a:extLst>
                    <a:ext uri="{9D8B030D-6E8A-4147-A177-3AD203B41FA5}">
                      <a16:colId xmlns:a16="http://schemas.microsoft.com/office/drawing/2014/main" val="3102324853"/>
                    </a:ext>
                  </a:extLst>
                </a:gridCol>
                <a:gridCol w="2708813">
                  <a:extLst>
                    <a:ext uri="{9D8B030D-6E8A-4147-A177-3AD203B41FA5}">
                      <a16:colId xmlns:a16="http://schemas.microsoft.com/office/drawing/2014/main" val="2197528443"/>
                    </a:ext>
                  </a:extLst>
                </a:gridCol>
              </a:tblGrid>
              <a:tr h="234710">
                <a:tc>
                  <a:txBody>
                    <a:bodyPr/>
                    <a:lstStyle/>
                    <a:p>
                      <a:pPr rtl="0" fontAlgn="t">
                        <a:spcBef>
                          <a:spcPts val="0"/>
                        </a:spcBef>
                        <a:spcAft>
                          <a:spcPts val="0"/>
                        </a:spcAft>
                      </a:pPr>
                      <a:r>
                        <a:rPr lang="en-CA" sz="1200" b="1" i="0" u="none" strike="noStrike" dirty="0">
                          <a:solidFill>
                            <a:srgbClr val="000000"/>
                          </a:solidFill>
                          <a:effectLst/>
                          <a:latin typeface="Calibri" panose="020F0502020204030204" pitchFamily="34" charset="0"/>
                        </a:rPr>
                        <a:t>Mico </a:t>
                      </a:r>
                      <a:r>
                        <a:rPr lang="en-CA" sz="1200" b="1" i="0" u="none" strike="noStrike" dirty="0" err="1">
                          <a:solidFill>
                            <a:srgbClr val="000000"/>
                          </a:solidFill>
                          <a:effectLst/>
                          <a:latin typeface="Calibri" panose="020F0502020204030204" pitchFamily="34" charset="0"/>
                        </a:rPr>
                        <a:t>humeralifer</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99430786"/>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Miopithecus ogouensis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9</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17</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7476353"/>
                  </a:ext>
                </a:extLst>
              </a:tr>
              <a:tr h="234710">
                <a:tc>
                  <a:txBody>
                    <a:bodyPr/>
                    <a:lstStyle/>
                    <a:p>
                      <a:pPr rtl="0" fontAlgn="t">
                        <a:spcBef>
                          <a:spcPts val="0"/>
                        </a:spcBef>
                        <a:spcAft>
                          <a:spcPts val="0"/>
                        </a:spcAft>
                      </a:pPr>
                      <a:r>
                        <a:rPr lang="en-CA" sz="1200" b="1" i="0" u="none" strike="noStrike" dirty="0" err="1">
                          <a:solidFill>
                            <a:srgbClr val="000000"/>
                          </a:solidFill>
                          <a:effectLst/>
                          <a:latin typeface="Calibri" panose="020F0502020204030204" pitchFamily="34" charset="0"/>
                        </a:rPr>
                        <a:t>Miopithecus</a:t>
                      </a:r>
                      <a:r>
                        <a:rPr lang="en-CA" sz="1200" b="1" i="0" u="none" strike="noStrike" dirty="0">
                          <a:solidFill>
                            <a:srgbClr val="000000"/>
                          </a:solidFill>
                          <a:effectLst/>
                          <a:latin typeface="Calibri" panose="020F0502020204030204" pitchFamily="34" charset="0"/>
                        </a:rPr>
                        <a:t> talapoin</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15</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33</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9847950"/>
                  </a:ext>
                </a:extLst>
              </a:tr>
              <a:tr h="234710">
                <a:tc>
                  <a:txBody>
                    <a:bodyPr/>
                    <a:lstStyle/>
                    <a:p>
                      <a:pPr rtl="0" fontAlgn="t">
                        <a:spcBef>
                          <a:spcPts val="0"/>
                        </a:spcBef>
                        <a:spcAft>
                          <a:spcPts val="0"/>
                        </a:spcAft>
                      </a:pPr>
                      <a:r>
                        <a:rPr lang="en-CA" sz="1200" b="1" i="0" u="none" strike="noStrike" dirty="0" err="1">
                          <a:solidFill>
                            <a:srgbClr val="000000"/>
                          </a:solidFill>
                          <a:effectLst/>
                          <a:latin typeface="Calibri" panose="020F0502020204030204" pitchFamily="34" charset="0"/>
                        </a:rPr>
                        <a:t>Nycticebus</a:t>
                      </a:r>
                      <a:r>
                        <a:rPr lang="en-CA" sz="1200" b="1" i="0" u="none" strike="noStrike" dirty="0">
                          <a:solidFill>
                            <a:srgbClr val="000000"/>
                          </a:solidFill>
                          <a:effectLst/>
                          <a:latin typeface="Calibri" panose="020F0502020204030204" pitchFamily="34" charset="0"/>
                        </a:rPr>
                        <a:t> </a:t>
                      </a:r>
                      <a:r>
                        <a:rPr lang="en-CA" sz="1200" b="1" i="0" u="none" strike="noStrike" dirty="0" err="1">
                          <a:solidFill>
                            <a:srgbClr val="000000"/>
                          </a:solidFill>
                          <a:effectLst/>
                          <a:latin typeface="Calibri" panose="020F0502020204030204" pitchFamily="34" charset="0"/>
                        </a:rPr>
                        <a:t>coucang</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2</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4</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60632471"/>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Pan troglodytes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45</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114</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45128253"/>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Papio anubis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5</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91029077"/>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Papio hamadryas</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10</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31726572"/>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Papio papio</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5</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24627023"/>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Papio sp.</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5</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72857991"/>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Plecturocebus sp.</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9</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27</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80073918"/>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Primates sp.</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22</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6511715"/>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Saguinus imperator</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5</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91950344"/>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Saimiri collinsii</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4</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71518681"/>
                  </a:ext>
                </a:extLst>
              </a:tr>
              <a:tr h="234710">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Saimiri oerstesii</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2</a:t>
                      </a:r>
                      <a:endParaRPr lang="en-CA" sz="1200" dirty="0">
                        <a:effectLst/>
                      </a:endParaRPr>
                    </a:p>
                  </a:txBody>
                  <a:tcPr marL="14033" marR="14033" marT="14434" marB="14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59545146"/>
                  </a:ext>
                </a:extLst>
              </a:tr>
            </a:tbl>
          </a:graphicData>
        </a:graphic>
      </p:graphicFrame>
      <p:graphicFrame>
        <p:nvGraphicFramePr>
          <p:cNvPr id="4" name="Table 3">
            <a:extLst>
              <a:ext uri="{FF2B5EF4-FFF2-40B4-BE49-F238E27FC236}">
                <a16:creationId xmlns:a16="http://schemas.microsoft.com/office/drawing/2014/main" id="{3F9AD7D4-33DC-4EAC-BE21-210BE57E653D}"/>
              </a:ext>
            </a:extLst>
          </p:cNvPr>
          <p:cNvGraphicFramePr>
            <a:graphicFrameLocks noGrp="1"/>
          </p:cNvGraphicFramePr>
          <p:nvPr>
            <p:extLst>
              <p:ext uri="{D42A27DB-BD31-4B8C-83A1-F6EECF244321}">
                <p14:modId xmlns:p14="http://schemas.microsoft.com/office/powerpoint/2010/main" val="3529247669"/>
              </p:ext>
            </p:extLst>
          </p:nvPr>
        </p:nvGraphicFramePr>
        <p:xfrm>
          <a:off x="5848704" y="3284621"/>
          <a:ext cx="6343297" cy="3566160"/>
        </p:xfrm>
        <a:graphic>
          <a:graphicData uri="http://schemas.openxmlformats.org/drawingml/2006/table">
            <a:tbl>
              <a:tblPr/>
              <a:tblGrid>
                <a:gridCol w="1744163">
                  <a:extLst>
                    <a:ext uri="{9D8B030D-6E8A-4147-A177-3AD203B41FA5}">
                      <a16:colId xmlns:a16="http://schemas.microsoft.com/office/drawing/2014/main" val="4278318758"/>
                    </a:ext>
                  </a:extLst>
                </a:gridCol>
                <a:gridCol w="1890322">
                  <a:extLst>
                    <a:ext uri="{9D8B030D-6E8A-4147-A177-3AD203B41FA5}">
                      <a16:colId xmlns:a16="http://schemas.microsoft.com/office/drawing/2014/main" val="942245376"/>
                    </a:ext>
                  </a:extLst>
                </a:gridCol>
                <a:gridCol w="2708812">
                  <a:extLst>
                    <a:ext uri="{9D8B030D-6E8A-4147-A177-3AD203B41FA5}">
                      <a16:colId xmlns:a16="http://schemas.microsoft.com/office/drawing/2014/main" val="787915173"/>
                    </a:ext>
                  </a:extLst>
                </a:gridCol>
              </a:tblGrid>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Saimiri sciureus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7</a:t>
                      </a:r>
                      <a:endParaRPr lang="en-CA" sz="1200" dirty="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20</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72436248"/>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Saimiri sp.</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23</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89</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08789161"/>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Saimiri ustus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13</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32456274"/>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Sapajus apella</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10</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28</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90168521"/>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Sapajus libidinosus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15926064"/>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Sapajus nigritus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9</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55861185"/>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Sapajus robustus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8</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00546497"/>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Varecia variegata</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01660519"/>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Cebus albifrons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12</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32</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87934706"/>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Cebus capucinus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25</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62</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4093316"/>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Cebus castaneus</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6</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6</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01544692"/>
                  </a:ext>
                </a:extLst>
              </a:tr>
              <a:tr h="259737">
                <a:tc>
                  <a:txBody>
                    <a:bodyPr/>
                    <a:lstStyle/>
                    <a:p>
                      <a:pPr rtl="0" fontAlgn="t">
                        <a:spcBef>
                          <a:spcPts val="0"/>
                        </a:spcBef>
                        <a:spcAft>
                          <a:spcPts val="0"/>
                        </a:spcAft>
                      </a:pPr>
                      <a:r>
                        <a:rPr lang="en-CA" sz="1200" b="1" i="0" u="none" strike="noStrike" dirty="0">
                          <a:solidFill>
                            <a:srgbClr val="000000"/>
                          </a:solidFill>
                          <a:effectLst/>
                          <a:latin typeface="Calibri" panose="020F0502020204030204" pitchFamily="34" charset="0"/>
                        </a:rPr>
                        <a:t>Cebus cuscinus</a:t>
                      </a:r>
                      <a:endParaRPr lang="en-CA" sz="1200" dirty="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CCCC"/>
                    </a:solidFill>
                  </a:tcPr>
                </a:tc>
                <a:tc>
                  <a:txBody>
                    <a:bodyPr/>
                    <a:lstStyle/>
                    <a:p>
                      <a:pPr algn="ctr" rtl="0" fontAlgn="t">
                        <a:spcBef>
                          <a:spcPts val="0"/>
                        </a:spcBef>
                        <a:spcAft>
                          <a:spcPts val="0"/>
                        </a:spcAft>
                      </a:pPr>
                      <a:r>
                        <a:rPr lang="en-CA" sz="1200" b="0" i="0" u="none" strike="noStrike">
                          <a:solidFill>
                            <a:srgbClr val="000000"/>
                          </a:solidFill>
                          <a:effectLst/>
                          <a:latin typeface="Calibri" panose="020F0502020204030204" pitchFamily="34" charset="0"/>
                        </a:rPr>
                        <a:t>4</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200" b="0" i="0" u="none" strike="noStrike" dirty="0">
                          <a:solidFill>
                            <a:srgbClr val="000000"/>
                          </a:solidFill>
                          <a:effectLst/>
                          <a:latin typeface="Calibri" panose="020F0502020204030204" pitchFamily="34" charset="0"/>
                        </a:rPr>
                        <a:t>5</a:t>
                      </a:r>
                      <a:endParaRPr lang="en-CA" sz="1200" dirty="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43736312"/>
                  </a:ext>
                </a:extLst>
              </a:tr>
              <a:tr h="259737">
                <a:tc>
                  <a:txBody>
                    <a:bodyPr/>
                    <a:lstStyle/>
                    <a:p>
                      <a:pPr rtl="0" fontAlgn="t">
                        <a:spcBef>
                          <a:spcPts val="0"/>
                        </a:spcBef>
                        <a:spcAft>
                          <a:spcPts val="0"/>
                        </a:spcAft>
                      </a:pPr>
                      <a:r>
                        <a:rPr lang="en-CA" sz="1200" b="1" i="0" u="none" strike="noStrike">
                          <a:solidFill>
                            <a:srgbClr val="000000"/>
                          </a:solidFill>
                          <a:effectLst/>
                          <a:latin typeface="Calibri" panose="020F0502020204030204" pitchFamily="34" charset="0"/>
                        </a:rPr>
                        <a:t>TOTAL</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t">
                        <a:spcBef>
                          <a:spcPts val="0"/>
                        </a:spcBef>
                        <a:spcAft>
                          <a:spcPts val="0"/>
                        </a:spcAft>
                      </a:pPr>
                      <a:r>
                        <a:rPr lang="en-CA" sz="1200" b="1" i="0" u="none" strike="noStrike">
                          <a:solidFill>
                            <a:srgbClr val="000000"/>
                          </a:solidFill>
                          <a:effectLst/>
                          <a:latin typeface="Calibri" panose="020F0502020204030204" pitchFamily="34" charset="0"/>
                        </a:rPr>
                        <a:t>544</a:t>
                      </a:r>
                      <a:endParaRPr lang="en-CA" sz="120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t">
                        <a:spcBef>
                          <a:spcPts val="0"/>
                        </a:spcBef>
                        <a:spcAft>
                          <a:spcPts val="0"/>
                        </a:spcAft>
                      </a:pPr>
                      <a:r>
                        <a:rPr lang="en-CA" sz="1200" b="1" i="0" u="none" strike="noStrike" dirty="0">
                          <a:solidFill>
                            <a:srgbClr val="000000"/>
                          </a:solidFill>
                          <a:effectLst/>
                          <a:latin typeface="Calibri" panose="020F0502020204030204" pitchFamily="34" charset="0"/>
                        </a:rPr>
                        <a:t>1425</a:t>
                      </a:r>
                      <a:endParaRPr lang="en-CA" sz="1200" dirty="0">
                        <a:effectLst/>
                      </a:endParaRPr>
                    </a:p>
                  </a:txBody>
                  <a:tcPr marL="44450" marR="4445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01959526"/>
                  </a:ext>
                </a:extLst>
              </a:tr>
            </a:tbl>
          </a:graphicData>
        </a:graphic>
      </p:graphicFrame>
      <p:sp>
        <p:nvSpPr>
          <p:cNvPr id="5" name="Rectangle 1">
            <a:extLst>
              <a:ext uri="{FF2B5EF4-FFF2-40B4-BE49-F238E27FC236}">
                <a16:creationId xmlns:a16="http://schemas.microsoft.com/office/drawing/2014/main" id="{713BAB77-D60F-47A0-87E7-DC29BEAAF664}"/>
              </a:ext>
            </a:extLst>
          </p:cNvPr>
          <p:cNvSpPr>
            <a:spLocks noChangeArrowheads="1"/>
          </p:cNvSpPr>
          <p:nvPr/>
        </p:nvSpPr>
        <p:spPr bwMode="auto">
          <a:xfrm>
            <a:off x="5710995" y="2693474"/>
            <a:ext cx="1247223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79ED3C71-F775-4C2A-B7A5-455192061BE9}"/>
              </a:ext>
            </a:extLst>
          </p:cNvPr>
          <p:cNvPicPr>
            <a:picLocks noChangeAspect="1"/>
          </p:cNvPicPr>
          <p:nvPr/>
        </p:nvPicPr>
        <p:blipFill>
          <a:blip r:embed="rId2"/>
          <a:stretch>
            <a:fillRect/>
          </a:stretch>
        </p:blipFill>
        <p:spPr>
          <a:xfrm>
            <a:off x="654217" y="2430910"/>
            <a:ext cx="4498736" cy="1707422"/>
          </a:xfrm>
          <a:prstGeom prst="rect">
            <a:avLst/>
          </a:prstGeom>
        </p:spPr>
      </p:pic>
    </p:spTree>
    <p:extLst>
      <p:ext uri="{BB962C8B-B14F-4D97-AF65-F5344CB8AC3E}">
        <p14:creationId xmlns:p14="http://schemas.microsoft.com/office/powerpoint/2010/main" val="4092949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7DFC13-4061-4BC1-A3C7-83BCBE81E2AD}"/>
              </a:ext>
            </a:extLst>
          </p:cNvPr>
          <p:cNvGraphicFramePr>
            <a:graphicFrameLocks noGrp="1"/>
          </p:cNvGraphicFramePr>
          <p:nvPr>
            <p:extLst>
              <p:ext uri="{D42A27DB-BD31-4B8C-83A1-F6EECF244321}">
                <p14:modId xmlns:p14="http://schemas.microsoft.com/office/powerpoint/2010/main" val="3004429328"/>
              </p:ext>
            </p:extLst>
          </p:nvPr>
        </p:nvGraphicFramePr>
        <p:xfrm>
          <a:off x="5800299" y="0"/>
          <a:ext cx="6391701" cy="6800082"/>
        </p:xfrm>
        <a:graphic>
          <a:graphicData uri="http://schemas.openxmlformats.org/drawingml/2006/table">
            <a:tbl>
              <a:tblPr/>
              <a:tblGrid>
                <a:gridCol w="2592860">
                  <a:extLst>
                    <a:ext uri="{9D8B030D-6E8A-4147-A177-3AD203B41FA5}">
                      <a16:colId xmlns:a16="http://schemas.microsoft.com/office/drawing/2014/main" val="1468834768"/>
                    </a:ext>
                  </a:extLst>
                </a:gridCol>
                <a:gridCol w="1169802">
                  <a:extLst>
                    <a:ext uri="{9D8B030D-6E8A-4147-A177-3AD203B41FA5}">
                      <a16:colId xmlns:a16="http://schemas.microsoft.com/office/drawing/2014/main" val="1600690688"/>
                    </a:ext>
                  </a:extLst>
                </a:gridCol>
                <a:gridCol w="1145682">
                  <a:extLst>
                    <a:ext uri="{9D8B030D-6E8A-4147-A177-3AD203B41FA5}">
                      <a16:colId xmlns:a16="http://schemas.microsoft.com/office/drawing/2014/main" val="778849278"/>
                    </a:ext>
                  </a:extLst>
                </a:gridCol>
                <a:gridCol w="1483357">
                  <a:extLst>
                    <a:ext uri="{9D8B030D-6E8A-4147-A177-3AD203B41FA5}">
                      <a16:colId xmlns:a16="http://schemas.microsoft.com/office/drawing/2014/main" val="1745365709"/>
                    </a:ext>
                  </a:extLst>
                </a:gridCol>
              </a:tblGrid>
              <a:tr h="277458">
                <a:tc>
                  <a:txBody>
                    <a:bodyPr/>
                    <a:lstStyle/>
                    <a:p>
                      <a:pPr rtl="0" fontAlgn="ctr">
                        <a:spcBef>
                          <a:spcPts val="0"/>
                        </a:spcBef>
                        <a:spcAft>
                          <a:spcPts val="0"/>
                        </a:spcAft>
                      </a:pPr>
                      <a:r>
                        <a:rPr lang="en-CA" sz="1400" b="1" i="0" u="none" strike="noStrike" dirty="0">
                          <a:solidFill>
                            <a:srgbClr val="000000"/>
                          </a:solidFill>
                          <a:effectLst/>
                          <a:latin typeface="Calibri" panose="020F0502020204030204" pitchFamily="34" charset="0"/>
                        </a:rPr>
                        <a:t>                      Service</a:t>
                      </a:r>
                      <a:endParaRPr lang="en-CA" sz="1400" dirty="0">
                        <a:effectLst/>
                      </a:endParaRPr>
                    </a:p>
                  </a:txBody>
                  <a:tcPr marL="24075" marR="24075" marT="24763" marB="2476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CA" sz="1400" b="1" i="0" u="none" strike="noStrike" dirty="0">
                          <a:solidFill>
                            <a:srgbClr val="000000"/>
                          </a:solidFill>
                          <a:effectLst/>
                          <a:latin typeface="Calibri" panose="020F0502020204030204" pitchFamily="34" charset="0"/>
                        </a:rPr>
                        <a:t>Number of taxa offered</a:t>
                      </a:r>
                      <a:endParaRPr lang="en-CA" sz="1400" dirty="0">
                        <a:effectLst/>
                      </a:endParaRPr>
                    </a:p>
                  </a:txBody>
                  <a:tcPr marL="24075" marR="24075" marT="24763" marB="2476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CA" sz="1400" b="1" i="0" u="none" strike="noStrike" dirty="0">
                          <a:solidFill>
                            <a:srgbClr val="000000"/>
                          </a:solidFill>
                          <a:effectLst/>
                          <a:latin typeface="Calibri" panose="020F0502020204030204" pitchFamily="34" charset="0"/>
                        </a:rPr>
                        <a:t>Number of offers found</a:t>
                      </a:r>
                      <a:endParaRPr lang="en-CA" sz="1400" dirty="0">
                        <a:effectLst/>
                      </a:endParaRPr>
                    </a:p>
                  </a:txBody>
                  <a:tcPr marL="24075" marR="24075" marT="24763" marB="2476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CA" sz="1400" b="1" i="0" u="none" strike="noStrike">
                          <a:solidFill>
                            <a:srgbClr val="000000"/>
                          </a:solidFill>
                          <a:effectLst/>
                          <a:latin typeface="Calibri" panose="020F0502020204030204" pitchFamily="34" charset="0"/>
                        </a:rPr>
                        <a:t>Minimal number of specimens</a:t>
                      </a:r>
                      <a:endParaRPr lang="en-CA" sz="1400">
                        <a:effectLst/>
                      </a:endParaRPr>
                    </a:p>
                  </a:txBody>
                  <a:tcPr marL="24075" marR="24075" marT="24763" marB="2476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2F3"/>
                    </a:solidFill>
                  </a:tcPr>
                </a:tc>
                <a:extLst>
                  <a:ext uri="{0D108BD9-81ED-4DB2-BD59-A6C34878D82A}">
                    <a16:rowId xmlns:a16="http://schemas.microsoft.com/office/drawing/2014/main" val="3483085631"/>
                  </a:ext>
                </a:extLst>
              </a:tr>
              <a:tr h="277458">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animales-exoticos.infored.com.mx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5</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5167925"/>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blidoo.com.mx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10</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30</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60</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69995647"/>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ciudadanuncios.com.mx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354</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886</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57850650"/>
                  </a:ext>
                </a:extLst>
              </a:tr>
              <a:tr h="168292">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elarcca.com</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20</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32951603"/>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evisos.com.mx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4</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7</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13</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98115488"/>
                  </a:ext>
                </a:extLst>
              </a:tr>
              <a:tr h="168292">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exoticlife.mex.tl</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30</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392947552"/>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global-free-classified-ads.com</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10</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19</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51</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52890516"/>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mercadolibre.com.mx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90625090"/>
                  </a:ext>
                </a:extLst>
              </a:tr>
              <a:tr h="168292">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www.anunciosgratis.com.mx</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14</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682431917"/>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www.anunciosgratis.mx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7</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7</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14</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2516179"/>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www.avisolisto.com.mx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7</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21</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91080073"/>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www.clasf.mx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15</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33</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15327493"/>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www.classifiedspet.info</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6</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37155623"/>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www.iclasificados.com.mx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10</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20</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68</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82153534"/>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www.metabuscador.com.mx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12</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92671360"/>
                  </a:ext>
                </a:extLst>
              </a:tr>
              <a:tr h="168292">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www.Minizoo.com.mx</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8</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9</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45</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340356852"/>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www.mundoanimal.mx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30</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80217091"/>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www.mxanuncios.com</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6</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01984875"/>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www.oportuna.com</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8</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8</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589183030"/>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www.planetamexico.com.mx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23</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70</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375753658"/>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www.uclasificados.com.mx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12</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33073240"/>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www.vendetodo.com.mx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4</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83714604"/>
                  </a:ext>
                </a:extLst>
              </a:tr>
              <a:tr h="168292">
                <a:tc>
                  <a:txBody>
                    <a:bodyPr/>
                    <a:lstStyle/>
                    <a:p>
                      <a:pPr rtl="0" fontAlgn="t">
                        <a:spcBef>
                          <a:spcPts val="0"/>
                        </a:spcBef>
                        <a:spcAft>
                          <a:spcPts val="0"/>
                        </a:spcAft>
                      </a:pPr>
                      <a:r>
                        <a:rPr lang="en-CA" sz="1400" b="0" i="0" u="none" strike="noStrike" dirty="0">
                          <a:solidFill>
                            <a:srgbClr val="000000"/>
                          </a:solidFill>
                          <a:effectLst/>
                          <a:latin typeface="Calibri" panose="020F0502020204030204" pitchFamily="34" charset="0"/>
                        </a:rPr>
                        <a:t>xochimilco.wired.com.mx</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16</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843813820"/>
                  </a:ext>
                </a:extLst>
              </a:tr>
              <a:tr h="168292">
                <a:tc gridSpan="2">
                  <a:txBody>
                    <a:bodyPr/>
                    <a:lstStyle/>
                    <a:p>
                      <a:pPr algn="r" rtl="0" fontAlgn="t">
                        <a:spcBef>
                          <a:spcPts val="0"/>
                        </a:spcBef>
                        <a:spcAft>
                          <a:spcPts val="0"/>
                        </a:spcAft>
                      </a:pPr>
                      <a:r>
                        <a:rPr lang="en-CA" sz="1400" b="1" i="0" u="none" strike="noStrike">
                          <a:solidFill>
                            <a:srgbClr val="000000"/>
                          </a:solidFill>
                          <a:effectLst/>
                          <a:latin typeface="Calibri" panose="020F0502020204030204" pitchFamily="34" charset="0"/>
                        </a:rPr>
                        <a:t>TOTAL </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hMerge="1">
                  <a:txBody>
                    <a:bodyPr/>
                    <a:lstStyle/>
                    <a:p>
                      <a:endParaRPr lang="en-CA"/>
                    </a:p>
                  </a:txBody>
                  <a:tcPr/>
                </a:tc>
                <a:tc>
                  <a:txBody>
                    <a:bodyPr/>
                    <a:lstStyle/>
                    <a:p>
                      <a:pPr algn="ctr" rtl="0" fontAlgn="t">
                        <a:spcBef>
                          <a:spcPts val="0"/>
                        </a:spcBef>
                        <a:spcAft>
                          <a:spcPts val="0"/>
                        </a:spcAft>
                      </a:pPr>
                      <a:r>
                        <a:rPr lang="en-CA" sz="1400" b="1" i="0" u="none" strike="noStrike">
                          <a:solidFill>
                            <a:srgbClr val="000000"/>
                          </a:solidFill>
                          <a:effectLst/>
                          <a:latin typeface="Calibri" panose="020F0502020204030204" pitchFamily="34" charset="0"/>
                        </a:rPr>
                        <a:t>544</a:t>
                      </a:r>
                      <a:endParaRPr lang="en-CA" sz="140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ctr" rtl="0" fontAlgn="t">
                        <a:spcBef>
                          <a:spcPts val="0"/>
                        </a:spcBef>
                        <a:spcAft>
                          <a:spcPts val="0"/>
                        </a:spcAft>
                      </a:pPr>
                      <a:r>
                        <a:rPr lang="en-CA" sz="1400" b="1" i="0" u="none" strike="noStrike" dirty="0">
                          <a:solidFill>
                            <a:srgbClr val="000000"/>
                          </a:solidFill>
                          <a:effectLst/>
                          <a:latin typeface="Calibri" panose="020F0502020204030204" pitchFamily="34" charset="0"/>
                        </a:rPr>
                        <a:t>1425</a:t>
                      </a:r>
                      <a:endParaRPr lang="en-CA" sz="1400" dirty="0">
                        <a:effectLst/>
                      </a:endParaRPr>
                    </a:p>
                  </a:txBody>
                  <a:tcPr marL="24075" marR="24075" marT="24763" marB="2476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7341696"/>
                  </a:ext>
                </a:extLst>
              </a:tr>
            </a:tbl>
          </a:graphicData>
        </a:graphic>
      </p:graphicFrame>
      <p:sp>
        <p:nvSpPr>
          <p:cNvPr id="3" name="Rectangle 1">
            <a:extLst>
              <a:ext uri="{FF2B5EF4-FFF2-40B4-BE49-F238E27FC236}">
                <a16:creationId xmlns:a16="http://schemas.microsoft.com/office/drawing/2014/main" id="{F6A50E56-303D-4CE7-8776-B119F2085866}"/>
              </a:ext>
            </a:extLst>
          </p:cNvPr>
          <p:cNvSpPr>
            <a:spLocks noChangeArrowheads="1"/>
          </p:cNvSpPr>
          <p:nvPr/>
        </p:nvSpPr>
        <p:spPr bwMode="auto">
          <a:xfrm flipV="1">
            <a:off x="4121149" y="1705519"/>
            <a:ext cx="231493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E8E13D87-4BE2-47FD-B7DF-2C97B895BF2C}"/>
              </a:ext>
            </a:extLst>
          </p:cNvPr>
          <p:cNvSpPr txBox="1"/>
          <p:nvPr/>
        </p:nvSpPr>
        <p:spPr>
          <a:xfrm>
            <a:off x="924896" y="1693544"/>
            <a:ext cx="4099520" cy="707886"/>
          </a:xfrm>
          <a:prstGeom prst="rect">
            <a:avLst/>
          </a:prstGeom>
          <a:noFill/>
        </p:spPr>
        <p:txBody>
          <a:bodyPr wrap="none" rtlCol="0">
            <a:spAutoFit/>
          </a:bodyPr>
          <a:lstStyle/>
          <a:p>
            <a:pPr algn="ctr"/>
            <a:r>
              <a:rPr lang="en-US" sz="2000" dirty="0"/>
              <a:t>Table 2- Services with the most </a:t>
            </a:r>
          </a:p>
          <a:p>
            <a:pPr algn="ctr"/>
            <a:r>
              <a:rPr lang="en-US" sz="2000" dirty="0"/>
              <a:t>offered Taxa in the Mexican WWW</a:t>
            </a:r>
            <a:endParaRPr lang="en-CA" sz="2000" dirty="0"/>
          </a:p>
        </p:txBody>
      </p:sp>
      <p:pic>
        <p:nvPicPr>
          <p:cNvPr id="5" name="Picture 4">
            <a:extLst>
              <a:ext uri="{FF2B5EF4-FFF2-40B4-BE49-F238E27FC236}">
                <a16:creationId xmlns:a16="http://schemas.microsoft.com/office/drawing/2014/main" id="{F6B55DEF-DFDD-4533-8AF8-6DD30B910FDF}"/>
              </a:ext>
            </a:extLst>
          </p:cNvPr>
          <p:cNvPicPr>
            <a:picLocks noChangeAspect="1"/>
          </p:cNvPicPr>
          <p:nvPr/>
        </p:nvPicPr>
        <p:blipFill>
          <a:blip r:embed="rId2"/>
          <a:stretch>
            <a:fillRect/>
          </a:stretch>
        </p:blipFill>
        <p:spPr>
          <a:xfrm>
            <a:off x="1915754" y="2813654"/>
            <a:ext cx="1743607" cy="2377646"/>
          </a:xfrm>
          <a:prstGeom prst="rect">
            <a:avLst/>
          </a:prstGeom>
        </p:spPr>
      </p:pic>
      <p:sp>
        <p:nvSpPr>
          <p:cNvPr id="6" name="Oval 5">
            <a:extLst>
              <a:ext uri="{FF2B5EF4-FFF2-40B4-BE49-F238E27FC236}">
                <a16:creationId xmlns:a16="http://schemas.microsoft.com/office/drawing/2014/main" id="{73230DA9-40E9-44D1-9513-9F16CEFF8AE2}"/>
              </a:ext>
            </a:extLst>
          </p:cNvPr>
          <p:cNvSpPr/>
          <p:nvPr/>
        </p:nvSpPr>
        <p:spPr>
          <a:xfrm>
            <a:off x="2788166" y="3219567"/>
            <a:ext cx="372979" cy="3609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77817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3242D8-5EDD-426D-AD62-C090D47DEF71}"/>
              </a:ext>
            </a:extLst>
          </p:cNvPr>
          <p:cNvGraphicFramePr>
            <a:graphicFrameLocks noGrp="1"/>
          </p:cNvGraphicFramePr>
          <p:nvPr>
            <p:extLst>
              <p:ext uri="{D42A27DB-BD31-4B8C-83A1-F6EECF244321}">
                <p14:modId xmlns:p14="http://schemas.microsoft.com/office/powerpoint/2010/main" val="3058448484"/>
              </p:ext>
            </p:extLst>
          </p:nvPr>
        </p:nvGraphicFramePr>
        <p:xfrm>
          <a:off x="141938" y="-18165"/>
          <a:ext cx="6132698" cy="6894328"/>
        </p:xfrm>
        <a:graphic>
          <a:graphicData uri="http://schemas.openxmlformats.org/drawingml/2006/table">
            <a:tbl>
              <a:tblPr/>
              <a:tblGrid>
                <a:gridCol w="1645919">
                  <a:extLst>
                    <a:ext uri="{9D8B030D-6E8A-4147-A177-3AD203B41FA5}">
                      <a16:colId xmlns:a16="http://schemas.microsoft.com/office/drawing/2014/main" val="2534579966"/>
                    </a:ext>
                  </a:extLst>
                </a:gridCol>
                <a:gridCol w="1883391">
                  <a:extLst>
                    <a:ext uri="{9D8B030D-6E8A-4147-A177-3AD203B41FA5}">
                      <a16:colId xmlns:a16="http://schemas.microsoft.com/office/drawing/2014/main" val="845161574"/>
                    </a:ext>
                  </a:extLst>
                </a:gridCol>
                <a:gridCol w="2603388">
                  <a:extLst>
                    <a:ext uri="{9D8B030D-6E8A-4147-A177-3AD203B41FA5}">
                      <a16:colId xmlns:a16="http://schemas.microsoft.com/office/drawing/2014/main" val="3995263554"/>
                    </a:ext>
                  </a:extLst>
                </a:gridCol>
              </a:tblGrid>
              <a:tr h="220379">
                <a:tc>
                  <a:txBody>
                    <a:bodyPr/>
                    <a:lstStyle/>
                    <a:p>
                      <a:pPr algn="ctr" rtl="0" fontAlgn="ctr">
                        <a:spcBef>
                          <a:spcPts val="0"/>
                        </a:spcBef>
                        <a:spcAft>
                          <a:spcPts val="0"/>
                        </a:spcAft>
                      </a:pPr>
                      <a:r>
                        <a:rPr lang="en-CA" sz="1400" b="1" i="0" u="none" strike="noStrike" dirty="0">
                          <a:solidFill>
                            <a:srgbClr val="000000"/>
                          </a:solidFill>
                          <a:effectLst/>
                          <a:latin typeface="Calibri" panose="020F0502020204030204" pitchFamily="34" charset="0"/>
                        </a:rPr>
                        <a:t>State</a:t>
                      </a:r>
                      <a:endParaRPr lang="en-CA" sz="1400" dirty="0">
                        <a:effectLst/>
                      </a:endParaRPr>
                    </a:p>
                  </a:txBody>
                  <a:tcPr marL="15977" marR="15977" marT="16433" marB="1643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CA" sz="1400" b="1" i="0" u="none" strike="noStrike" dirty="0">
                          <a:solidFill>
                            <a:srgbClr val="000000"/>
                          </a:solidFill>
                          <a:effectLst/>
                          <a:latin typeface="Calibri" panose="020F0502020204030204" pitchFamily="34" charset="0"/>
                        </a:rPr>
                        <a:t>Number of offers found</a:t>
                      </a:r>
                      <a:endParaRPr lang="en-CA" sz="1400" dirty="0">
                        <a:effectLst/>
                      </a:endParaRPr>
                    </a:p>
                  </a:txBody>
                  <a:tcPr marL="15977" marR="15977" marT="16433" marB="1643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Minimal # of offered specimens</a:t>
                      </a:r>
                      <a:endParaRPr lang="en-US" sz="1400" dirty="0">
                        <a:effectLst/>
                      </a:endParaRPr>
                    </a:p>
                  </a:txBody>
                  <a:tcPr marL="15977" marR="15977" marT="16433" marB="1643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E2F3"/>
                    </a:solidFill>
                  </a:tcPr>
                </a:tc>
                <a:extLst>
                  <a:ext uri="{0D108BD9-81ED-4DB2-BD59-A6C34878D82A}">
                    <a16:rowId xmlns:a16="http://schemas.microsoft.com/office/drawing/2014/main" val="3329053736"/>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Aguascalientes</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11</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19</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74429976"/>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Baja California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21</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65</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02145830"/>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Baja California Norte</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29</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57</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61884486"/>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Baja California Sur</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7</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76799738"/>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Campeche</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10</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20</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34174162"/>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Chiapas</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9</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69574453"/>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Chihuahua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9</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17</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88298726"/>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Coahuila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11</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18</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67449856"/>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Colima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10</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21557748"/>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DF</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94</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227</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85642507"/>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Durango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14</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33</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90466042"/>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Edo Mexico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29</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89</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1486350"/>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Guadalajara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9</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82117772"/>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Guanajuato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15</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40</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41297243"/>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Guerrero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7</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10</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11315342"/>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Hidalgo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10</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81080479"/>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Jalisco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56</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149</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56720897"/>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Michoacan</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9</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85007633"/>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Monterrey</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11</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97142927"/>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Morelos</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71920285"/>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Nayarit</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6</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87455874"/>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Nuevo Leon</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44</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146</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04030896"/>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Oaxaca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8</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15</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79515949"/>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Puebla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23</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64</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76929208"/>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Queretaro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35</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37693678"/>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Quintana Roo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18</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80141377"/>
                  </a:ext>
                </a:extLst>
              </a:tr>
              <a:tr h="243467">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San Luis Potosi</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11</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23</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79220383"/>
                  </a:ext>
                </a:extLst>
              </a:tr>
            </a:tbl>
          </a:graphicData>
        </a:graphic>
      </p:graphicFrame>
      <p:graphicFrame>
        <p:nvGraphicFramePr>
          <p:cNvPr id="4" name="Table 3">
            <a:extLst>
              <a:ext uri="{FF2B5EF4-FFF2-40B4-BE49-F238E27FC236}">
                <a16:creationId xmlns:a16="http://schemas.microsoft.com/office/drawing/2014/main" id="{5E678CDD-2E98-49B5-A68D-37985B410F8A}"/>
              </a:ext>
            </a:extLst>
          </p:cNvPr>
          <p:cNvGraphicFramePr>
            <a:graphicFrameLocks noGrp="1"/>
          </p:cNvGraphicFramePr>
          <p:nvPr>
            <p:extLst>
              <p:ext uri="{D42A27DB-BD31-4B8C-83A1-F6EECF244321}">
                <p14:modId xmlns:p14="http://schemas.microsoft.com/office/powerpoint/2010/main" val="4182564392"/>
              </p:ext>
            </p:extLst>
          </p:nvPr>
        </p:nvGraphicFramePr>
        <p:xfrm>
          <a:off x="6428097" y="95534"/>
          <a:ext cx="5763904" cy="2743200"/>
        </p:xfrm>
        <a:graphic>
          <a:graphicData uri="http://schemas.openxmlformats.org/drawingml/2006/table">
            <a:tbl>
              <a:tblPr/>
              <a:tblGrid>
                <a:gridCol w="1378422">
                  <a:extLst>
                    <a:ext uri="{9D8B030D-6E8A-4147-A177-3AD203B41FA5}">
                      <a16:colId xmlns:a16="http://schemas.microsoft.com/office/drawing/2014/main" val="2436027943"/>
                    </a:ext>
                  </a:extLst>
                </a:gridCol>
                <a:gridCol w="1924335">
                  <a:extLst>
                    <a:ext uri="{9D8B030D-6E8A-4147-A177-3AD203B41FA5}">
                      <a16:colId xmlns:a16="http://schemas.microsoft.com/office/drawing/2014/main" val="212584770"/>
                    </a:ext>
                  </a:extLst>
                </a:gridCol>
                <a:gridCol w="2461147">
                  <a:extLst>
                    <a:ext uri="{9D8B030D-6E8A-4147-A177-3AD203B41FA5}">
                      <a16:colId xmlns:a16="http://schemas.microsoft.com/office/drawing/2014/main" val="2192795027"/>
                    </a:ext>
                  </a:extLst>
                </a:gridCol>
              </a:tblGrid>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Sinaloa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8</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16</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10045094"/>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Sonora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8</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93810678"/>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Tabasco</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5</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9</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83965830"/>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Tamaulipas</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10</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44</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88145505"/>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Tlaxcala</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23</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62</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42361466"/>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Veracruz</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8</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32</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53658565"/>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Yucatan</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4</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7</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50326522"/>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Zacatecas</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11</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26</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04877998"/>
                  </a:ext>
                </a:extLst>
              </a:tr>
              <a:tr h="274320">
                <a:tc>
                  <a:txBody>
                    <a:bodyPr/>
                    <a:lstStyle/>
                    <a:p>
                      <a:pPr rtl="0" fontAlgn="t">
                        <a:spcBef>
                          <a:spcPts val="0"/>
                        </a:spcBef>
                        <a:spcAft>
                          <a:spcPts val="0"/>
                        </a:spcAft>
                      </a:pPr>
                      <a:r>
                        <a:rPr lang="en-CA" sz="1400" b="0" i="0" u="none" strike="noStrike">
                          <a:solidFill>
                            <a:srgbClr val="000000"/>
                          </a:solidFill>
                          <a:effectLst/>
                          <a:latin typeface="Calibri" panose="020F0502020204030204" pitchFamily="34" charset="0"/>
                        </a:rPr>
                        <a:t>UNKNOWN</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a:txBody>
                    <a:bodyPr/>
                    <a:lstStyle/>
                    <a:p>
                      <a:pPr algn="ctr" rtl="0" fontAlgn="t">
                        <a:spcBef>
                          <a:spcPts val="0"/>
                        </a:spcBef>
                        <a:spcAft>
                          <a:spcPts val="0"/>
                        </a:spcAft>
                      </a:pPr>
                      <a:r>
                        <a:rPr lang="en-CA" sz="1400" b="0" i="0" u="none" strike="noStrike">
                          <a:solidFill>
                            <a:srgbClr val="000000"/>
                          </a:solidFill>
                          <a:effectLst/>
                          <a:latin typeface="Calibri" panose="020F0502020204030204" pitchFamily="34" charset="0"/>
                        </a:rPr>
                        <a:t>30</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en-CA" sz="1400" b="0" i="0" u="none" strike="noStrike" dirty="0">
                          <a:solidFill>
                            <a:srgbClr val="000000"/>
                          </a:solidFill>
                          <a:effectLst/>
                          <a:latin typeface="Calibri" panose="020F0502020204030204" pitchFamily="34" charset="0"/>
                        </a:rPr>
                        <a:t>102</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8047421"/>
                  </a:ext>
                </a:extLst>
              </a:tr>
              <a:tr h="274320">
                <a:tc>
                  <a:txBody>
                    <a:bodyPr/>
                    <a:lstStyle/>
                    <a:p>
                      <a:pPr rtl="0" fontAlgn="t">
                        <a:spcBef>
                          <a:spcPts val="0"/>
                        </a:spcBef>
                        <a:spcAft>
                          <a:spcPts val="0"/>
                        </a:spcAft>
                      </a:pPr>
                      <a:r>
                        <a:rPr lang="en-CA" sz="1400" b="1" i="0" u="none" strike="noStrike">
                          <a:solidFill>
                            <a:srgbClr val="000000"/>
                          </a:solidFill>
                          <a:effectLst/>
                          <a:latin typeface="Calibri" panose="020F0502020204030204" pitchFamily="34" charset="0"/>
                        </a:rPr>
                        <a:t>TOTAL</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CA" sz="1400" b="1" i="0" u="none" strike="noStrike">
                          <a:solidFill>
                            <a:srgbClr val="000000"/>
                          </a:solidFill>
                          <a:effectLst/>
                          <a:latin typeface="Calibri" panose="020F0502020204030204" pitchFamily="34" charset="0"/>
                        </a:rPr>
                        <a:t>544</a:t>
                      </a:r>
                      <a:endParaRPr lang="en-CA" sz="140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B7B7"/>
                    </a:solidFill>
                  </a:tcPr>
                </a:tc>
                <a:tc>
                  <a:txBody>
                    <a:bodyPr/>
                    <a:lstStyle/>
                    <a:p>
                      <a:pPr algn="ctr" rtl="0" fontAlgn="t">
                        <a:spcBef>
                          <a:spcPts val="0"/>
                        </a:spcBef>
                        <a:spcAft>
                          <a:spcPts val="0"/>
                        </a:spcAft>
                      </a:pPr>
                      <a:r>
                        <a:rPr lang="en-CA" sz="1400" b="1" i="0" u="none" strike="noStrike" dirty="0">
                          <a:solidFill>
                            <a:srgbClr val="000000"/>
                          </a:solidFill>
                          <a:effectLst/>
                          <a:latin typeface="Calibri" panose="020F0502020204030204" pitchFamily="34" charset="0"/>
                        </a:rPr>
                        <a:t>1425</a:t>
                      </a:r>
                      <a:endParaRPr lang="en-CA" sz="1400" dirty="0">
                        <a:effectLst/>
                      </a:endParaRPr>
                    </a:p>
                  </a:txBody>
                  <a:tcPr marL="15977" marR="15977" marT="16433" marB="1643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B7B7"/>
                    </a:solidFill>
                  </a:tcPr>
                </a:tc>
                <a:extLst>
                  <a:ext uri="{0D108BD9-81ED-4DB2-BD59-A6C34878D82A}">
                    <a16:rowId xmlns:a16="http://schemas.microsoft.com/office/drawing/2014/main" val="1442452608"/>
                  </a:ext>
                </a:extLst>
              </a:tr>
            </a:tbl>
          </a:graphicData>
        </a:graphic>
      </p:graphicFrame>
      <p:sp>
        <p:nvSpPr>
          <p:cNvPr id="5" name="TextBox 4">
            <a:extLst>
              <a:ext uri="{FF2B5EF4-FFF2-40B4-BE49-F238E27FC236}">
                <a16:creationId xmlns:a16="http://schemas.microsoft.com/office/drawing/2014/main" id="{5663195F-42F6-49C0-A1D2-B56258556ECD}"/>
              </a:ext>
            </a:extLst>
          </p:cNvPr>
          <p:cNvSpPr txBox="1"/>
          <p:nvPr/>
        </p:nvSpPr>
        <p:spPr>
          <a:xfrm>
            <a:off x="7488631" y="3428999"/>
            <a:ext cx="3474394" cy="707886"/>
          </a:xfrm>
          <a:prstGeom prst="rect">
            <a:avLst/>
          </a:prstGeom>
          <a:noFill/>
        </p:spPr>
        <p:txBody>
          <a:bodyPr wrap="square" rtlCol="0">
            <a:spAutoFit/>
          </a:bodyPr>
          <a:lstStyle/>
          <a:p>
            <a:pPr algn="ctr"/>
            <a:r>
              <a:rPr lang="en-US" sz="2000" dirty="0"/>
              <a:t>Table 3- Primate offers found in the Mexican WWW</a:t>
            </a:r>
            <a:endParaRPr lang="en-CA" sz="2000" dirty="0"/>
          </a:p>
        </p:txBody>
      </p:sp>
      <p:pic>
        <p:nvPicPr>
          <p:cNvPr id="6" name="Picture 5">
            <a:extLst>
              <a:ext uri="{FF2B5EF4-FFF2-40B4-BE49-F238E27FC236}">
                <a16:creationId xmlns:a16="http://schemas.microsoft.com/office/drawing/2014/main" id="{EFC7DA0C-DCCF-4422-8152-765528084299}"/>
              </a:ext>
            </a:extLst>
          </p:cNvPr>
          <p:cNvPicPr>
            <a:picLocks noChangeAspect="1"/>
          </p:cNvPicPr>
          <p:nvPr/>
        </p:nvPicPr>
        <p:blipFill>
          <a:blip r:embed="rId2"/>
          <a:stretch>
            <a:fillRect/>
          </a:stretch>
        </p:blipFill>
        <p:spPr>
          <a:xfrm>
            <a:off x="8058343" y="4460933"/>
            <a:ext cx="2334970" cy="1749704"/>
          </a:xfrm>
          <a:prstGeom prst="rect">
            <a:avLst/>
          </a:prstGeom>
        </p:spPr>
      </p:pic>
    </p:spTree>
    <p:extLst>
      <p:ext uri="{BB962C8B-B14F-4D97-AF65-F5344CB8AC3E}">
        <p14:creationId xmlns:p14="http://schemas.microsoft.com/office/powerpoint/2010/main" val="388932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56" name="Picture 8">
            <a:extLst>
              <a:ext uri="{FF2B5EF4-FFF2-40B4-BE49-F238E27FC236}">
                <a16:creationId xmlns:a16="http://schemas.microsoft.com/office/drawing/2014/main" id="{DBD87452-FC4F-4BDC-ADC8-4CB118A2A6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7" name="Picture 10">
            <a:extLst>
              <a:ext uri="{FF2B5EF4-FFF2-40B4-BE49-F238E27FC236}">
                <a16:creationId xmlns:a16="http://schemas.microsoft.com/office/drawing/2014/main" id="{E61CB1A8-848E-4163-B923-E8E45A8758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58" name="Picture 12">
            <a:extLst>
              <a:ext uri="{FF2B5EF4-FFF2-40B4-BE49-F238E27FC236}">
                <a16:creationId xmlns:a16="http://schemas.microsoft.com/office/drawing/2014/main" id="{1B1A8FA8-12B4-4DAC-9916-EDE743447A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59" name="Rectangle 14">
            <a:extLst>
              <a:ext uri="{FF2B5EF4-FFF2-40B4-BE49-F238E27FC236}">
                <a16:creationId xmlns:a16="http://schemas.microsoft.com/office/drawing/2014/main" id="{D5F607A8-3DC2-493D-84D1-FCC004555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16">
            <a:extLst>
              <a:ext uri="{FF2B5EF4-FFF2-40B4-BE49-F238E27FC236}">
                <a16:creationId xmlns:a16="http://schemas.microsoft.com/office/drawing/2014/main" id="{7176774C-5A0F-479C-9E8B-557A2F643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1" name="Group 18">
            <a:extLst>
              <a:ext uri="{FF2B5EF4-FFF2-40B4-BE49-F238E27FC236}">
                <a16:creationId xmlns:a16="http://schemas.microsoft.com/office/drawing/2014/main" id="{2BF14377-6FC0-404E-92F8-933A3195A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0" name="Rectangle 19">
              <a:extLst>
                <a:ext uri="{FF2B5EF4-FFF2-40B4-BE49-F238E27FC236}">
                  <a16:creationId xmlns:a16="http://schemas.microsoft.com/office/drawing/2014/main" id="{BD2F1802-FBE2-409F-A252-19877C1CC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851C3AA-2DB7-4682-A620-DEEB40ED5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TextBox 2">
            <a:extLst>
              <a:ext uri="{FF2B5EF4-FFF2-40B4-BE49-F238E27FC236}">
                <a16:creationId xmlns:a16="http://schemas.microsoft.com/office/drawing/2014/main" id="{1294D20F-A33A-45A1-9BB9-FABF930B210A}"/>
              </a:ext>
            </a:extLst>
          </p:cNvPr>
          <p:cNvSpPr txBox="1"/>
          <p:nvPr/>
        </p:nvSpPr>
        <p:spPr>
          <a:xfrm>
            <a:off x="1106905" y="2743199"/>
            <a:ext cx="4150895" cy="3192989"/>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b="1" dirty="0"/>
              <a:t>History</a:t>
            </a:r>
          </a:p>
          <a:p>
            <a:pPr marL="285750" indent="-228600" defTabSz="914400">
              <a:lnSpc>
                <a:spcPct val="90000"/>
              </a:lnSpc>
              <a:spcAft>
                <a:spcPts val="600"/>
              </a:spcAft>
              <a:buFont typeface="Arial" panose="020B0604020202020204" pitchFamily="34" charset="0"/>
              <a:buChar char="•"/>
            </a:pPr>
            <a:endParaRPr lang="en-US" sz="2000" b="1" dirty="0"/>
          </a:p>
          <a:p>
            <a:pPr marL="285750" indent="-228600" defTabSz="914400">
              <a:lnSpc>
                <a:spcPct val="90000"/>
              </a:lnSpc>
              <a:spcAft>
                <a:spcPts val="600"/>
              </a:spcAft>
              <a:buFont typeface="Arial" panose="020B0604020202020204" pitchFamily="34" charset="0"/>
              <a:buChar char="•"/>
            </a:pPr>
            <a:r>
              <a:rPr lang="en-US" sz="2000" b="1" dirty="0"/>
              <a:t>Our e-commerce work</a:t>
            </a:r>
          </a:p>
          <a:p>
            <a:pPr marL="285750" indent="-228600" defTabSz="914400">
              <a:lnSpc>
                <a:spcPct val="90000"/>
              </a:lnSpc>
              <a:spcAft>
                <a:spcPts val="600"/>
              </a:spcAft>
              <a:buFont typeface="Arial" panose="020B0604020202020204" pitchFamily="34" charset="0"/>
              <a:buChar char="•"/>
            </a:pPr>
            <a:endParaRPr lang="en-US" sz="2000" b="1" dirty="0"/>
          </a:p>
          <a:p>
            <a:pPr marL="285750" indent="-228600" defTabSz="914400">
              <a:lnSpc>
                <a:spcPct val="90000"/>
              </a:lnSpc>
              <a:spcAft>
                <a:spcPts val="600"/>
              </a:spcAft>
              <a:buFont typeface="Arial" panose="020B0604020202020204" pitchFamily="34" charset="0"/>
              <a:buChar char="•"/>
            </a:pPr>
            <a:r>
              <a:rPr lang="en-US" sz="2000" b="1" dirty="0"/>
              <a:t>Our current work</a:t>
            </a:r>
          </a:p>
          <a:p>
            <a:pPr marL="285750" indent="-228600" defTabSz="914400">
              <a:lnSpc>
                <a:spcPct val="90000"/>
              </a:lnSpc>
              <a:spcAft>
                <a:spcPts val="600"/>
              </a:spcAft>
              <a:buFont typeface="Arial" panose="020B0604020202020204" pitchFamily="34" charset="0"/>
              <a:buChar char="•"/>
            </a:pPr>
            <a:endParaRPr lang="en-US" sz="2000" b="1" dirty="0"/>
          </a:p>
          <a:p>
            <a:pPr marL="285750" indent="-228600" defTabSz="914400">
              <a:lnSpc>
                <a:spcPct val="90000"/>
              </a:lnSpc>
              <a:spcAft>
                <a:spcPts val="600"/>
              </a:spcAft>
              <a:buFont typeface="Arial" panose="020B0604020202020204" pitchFamily="34" charset="0"/>
              <a:buChar char="•"/>
            </a:pPr>
            <a:r>
              <a:rPr lang="en-US" sz="2000" b="1" dirty="0"/>
              <a:t>Other monitorings</a:t>
            </a:r>
          </a:p>
          <a:p>
            <a:pPr marL="285750" indent="-228600" defTabSz="914400">
              <a:lnSpc>
                <a:spcPct val="90000"/>
              </a:lnSpc>
              <a:spcAft>
                <a:spcPts val="600"/>
              </a:spcAft>
              <a:buFont typeface="Arial" panose="020B0604020202020204" pitchFamily="34" charset="0"/>
              <a:buChar char="•"/>
            </a:pPr>
            <a:endParaRPr lang="en-US" sz="2000" dirty="0">
              <a:effectLst>
                <a:outerShdw blurRad="228600" algn="ctr" rotWithShape="0">
                  <a:prstClr val="black">
                    <a:alpha val="53000"/>
                  </a:prstClr>
                </a:outerShdw>
              </a:effectLst>
            </a:endParaRPr>
          </a:p>
          <a:p>
            <a:pPr marL="285750" indent="-228600" defTabSz="914400">
              <a:lnSpc>
                <a:spcPct val="90000"/>
              </a:lnSpc>
              <a:spcAft>
                <a:spcPts val="600"/>
              </a:spcAft>
              <a:buFont typeface="Arial" panose="020B0604020202020204" pitchFamily="34" charset="0"/>
              <a:buChar char="•"/>
            </a:pPr>
            <a:endParaRPr lang="en-US" sz="2000" dirty="0">
              <a:effectLst>
                <a:outerShdw blurRad="228600" algn="ctr" rotWithShape="0">
                  <a:prstClr val="black">
                    <a:alpha val="53000"/>
                  </a:prstClr>
                </a:outerShdw>
              </a:effectLst>
            </a:endParaRPr>
          </a:p>
          <a:p>
            <a:pPr marL="285750" indent="-228600" defTabSz="914400">
              <a:lnSpc>
                <a:spcPct val="90000"/>
              </a:lnSpc>
              <a:spcAft>
                <a:spcPts val="600"/>
              </a:spcAft>
              <a:buFont typeface="Arial" panose="020B0604020202020204" pitchFamily="34" charset="0"/>
              <a:buChar char="•"/>
            </a:pPr>
            <a:endParaRPr lang="en-US" sz="2000" dirty="0">
              <a:effectLst>
                <a:outerShdw blurRad="228600" algn="ctr" rotWithShape="0">
                  <a:prstClr val="black">
                    <a:alpha val="53000"/>
                  </a:prstClr>
                </a:outerShdw>
              </a:effectLst>
            </a:endParaRPr>
          </a:p>
        </p:txBody>
      </p:sp>
      <p:pic>
        <p:nvPicPr>
          <p:cNvPr id="4" name="Picture 3" descr="A cat sitting on top of a cage&#10;&#10;Description automatically generated">
            <a:extLst>
              <a:ext uri="{FF2B5EF4-FFF2-40B4-BE49-F238E27FC236}">
                <a16:creationId xmlns:a16="http://schemas.microsoft.com/office/drawing/2014/main" id="{2AD1FD2E-9A95-4CC1-98F0-612722A7651B}"/>
              </a:ext>
            </a:extLst>
          </p:cNvPr>
          <p:cNvPicPr>
            <a:picLocks noChangeAspect="1"/>
          </p:cNvPicPr>
          <p:nvPr/>
        </p:nvPicPr>
        <p:blipFill rotWithShape="1">
          <a:blip r:embed="rId5"/>
          <a:srcRect l="12305" r="21106" b="2"/>
          <a:stretch/>
        </p:blipFill>
        <p:spPr>
          <a:xfrm>
            <a:off x="6096000" y="10"/>
            <a:ext cx="6092823" cy="6856310"/>
          </a:xfrm>
          <a:prstGeom prst="rect">
            <a:avLst/>
          </a:prstGeom>
          <a:ln>
            <a:noFill/>
          </a:ln>
          <a:effectLst/>
        </p:spPr>
      </p:pic>
      <p:sp>
        <p:nvSpPr>
          <p:cNvPr id="62" name="Rectangle 22">
            <a:extLst>
              <a:ext uri="{FF2B5EF4-FFF2-40B4-BE49-F238E27FC236}">
                <a16:creationId xmlns:a16="http://schemas.microsoft.com/office/drawing/2014/main" id="{39CF7470-C7B1-4E78-906E-92ADF14B0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8249D1-F17F-4B0F-89F9-136FCFAA75C2}"/>
              </a:ext>
            </a:extLst>
          </p:cNvPr>
          <p:cNvSpPr>
            <a:spLocks noGrp="1"/>
          </p:cNvSpPr>
          <p:nvPr>
            <p:ph type="title"/>
          </p:nvPr>
        </p:nvSpPr>
        <p:spPr>
          <a:xfrm>
            <a:off x="1325269" y="817297"/>
            <a:ext cx="5041629" cy="1080938"/>
          </a:xfrm>
        </p:spPr>
        <p:txBody>
          <a:bodyPr vert="horz" lIns="91440" tIns="45720" rIns="91440" bIns="45720" rtlCol="0" anchor="ctr">
            <a:normAutofit/>
          </a:bodyPr>
          <a:lstStyle/>
          <a:p>
            <a:r>
              <a:rPr lang="en-US" b="1" dirty="0"/>
              <a:t>Introduction</a:t>
            </a:r>
          </a:p>
        </p:txBody>
      </p:sp>
      <p:pic>
        <p:nvPicPr>
          <p:cNvPr id="63" name="Picture 24">
            <a:extLst>
              <a:ext uri="{FF2B5EF4-FFF2-40B4-BE49-F238E27FC236}">
                <a16:creationId xmlns:a16="http://schemas.microsoft.com/office/drawing/2014/main" id="{3F9FDF25-9DA1-4CAB-BF14-F6C3D103E9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469200675"/>
      </p:ext>
    </p:extLst>
  </p:cSld>
  <p:clrMapOvr>
    <a:masterClrMapping/>
  </p:clrMapOvr>
  <mc:AlternateContent xmlns:mc="http://schemas.openxmlformats.org/markup-compatibility/2006" xmlns:p14="http://schemas.microsoft.com/office/powerpoint/2010/main">
    <mc:Choice Requires="p14">
      <p:transition spd="slow" p14:dur="2000" advTm="58325"/>
    </mc:Choice>
    <mc:Fallback xmlns="">
      <p:transition spd="slow" advTm="5832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3642903D-E2C2-479C-8D34-58EE4D107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12">
            <a:extLst>
              <a:ext uri="{FF2B5EF4-FFF2-40B4-BE49-F238E27FC236}">
                <a16:creationId xmlns:a16="http://schemas.microsoft.com/office/drawing/2014/main" id="{85702C0F-ADA4-4983-808A-B85170C9E3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0" name="Picture 14">
            <a:extLst>
              <a:ext uri="{FF2B5EF4-FFF2-40B4-BE49-F238E27FC236}">
                <a16:creationId xmlns:a16="http://schemas.microsoft.com/office/drawing/2014/main" id="{27F581F8-E8F6-4FA0-BD09-82D1740003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2" name="Rectangle 16">
            <a:extLst>
              <a:ext uri="{FF2B5EF4-FFF2-40B4-BE49-F238E27FC236}">
                <a16:creationId xmlns:a16="http://schemas.microsoft.com/office/drawing/2014/main" id="{BE318A3A-C3FE-43DA-891E-469582923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8">
            <a:extLst>
              <a:ext uri="{FF2B5EF4-FFF2-40B4-BE49-F238E27FC236}">
                <a16:creationId xmlns:a16="http://schemas.microsoft.com/office/drawing/2014/main" id="{F68AB0A3-2735-4356-9C6B-3631819A8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20">
            <a:extLst>
              <a:ext uri="{FF2B5EF4-FFF2-40B4-BE49-F238E27FC236}">
                <a16:creationId xmlns:a16="http://schemas.microsoft.com/office/drawing/2014/main" id="{68BA948F-70B0-4A77-8B3A-D76899271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A223E402-3196-4457-8EAF-46075F77A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6A07951-97CB-4CAE-A103-9B73A2941D5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8" name="Rectangle 24">
            <a:extLst>
              <a:ext uri="{FF2B5EF4-FFF2-40B4-BE49-F238E27FC236}">
                <a16:creationId xmlns:a16="http://schemas.microsoft.com/office/drawing/2014/main" id="{A17827D9-00DF-4D44-93FA-0D17BB5F6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46AA7EB-E04B-4739-A6D9-F41EFFAF94EB}"/>
              </a:ext>
            </a:extLst>
          </p:cNvPr>
          <p:cNvSpPr>
            <a:spLocks noGrp="1"/>
          </p:cNvSpPr>
          <p:nvPr>
            <p:ph type="title"/>
          </p:nvPr>
        </p:nvSpPr>
        <p:spPr>
          <a:xfrm>
            <a:off x="762209" y="4665717"/>
            <a:ext cx="5829660" cy="940240"/>
          </a:xfrm>
        </p:spPr>
        <p:txBody>
          <a:bodyPr vert="horz" lIns="91440" tIns="45720" rIns="91440" bIns="45720" rtlCol="0" anchor="b">
            <a:normAutofit/>
          </a:bodyPr>
          <a:lstStyle/>
          <a:p>
            <a:pPr algn="r"/>
            <a:r>
              <a:rPr lang="en-US" sz="4800" dirty="0"/>
              <a:t>Shipping</a:t>
            </a:r>
          </a:p>
        </p:txBody>
      </p:sp>
      <p:pic>
        <p:nvPicPr>
          <p:cNvPr id="5" name="Picture 4" descr="A picture containing floor, indoor, sitting, wall&#10;&#10;Description automatically generated">
            <a:extLst>
              <a:ext uri="{FF2B5EF4-FFF2-40B4-BE49-F238E27FC236}">
                <a16:creationId xmlns:a16="http://schemas.microsoft.com/office/drawing/2014/main" id="{B10E09A5-C4C4-4ECD-8C1F-AC8ECB79CBDD}"/>
              </a:ext>
            </a:extLst>
          </p:cNvPr>
          <p:cNvPicPr>
            <a:picLocks noChangeAspect="1"/>
          </p:cNvPicPr>
          <p:nvPr/>
        </p:nvPicPr>
        <p:blipFill rotWithShape="1">
          <a:blip r:embed="rId5"/>
          <a:srcRect t="11539" b="11667"/>
          <a:stretch/>
        </p:blipFill>
        <p:spPr>
          <a:xfrm>
            <a:off x="643467" y="1210394"/>
            <a:ext cx="2560320" cy="1917040"/>
          </a:xfrm>
          <a:prstGeom prst="rect">
            <a:avLst/>
          </a:prstGeom>
          <a:ln>
            <a:noFill/>
          </a:ln>
          <a:effectLst>
            <a:outerShdw blurRad="76200" dist="63500" dir="5040000" algn="tl" rotWithShape="0">
              <a:srgbClr val="000000">
                <a:alpha val="41000"/>
              </a:srgbClr>
            </a:outerShdw>
          </a:effectLst>
        </p:spPr>
      </p:pic>
      <p:pic>
        <p:nvPicPr>
          <p:cNvPr id="4" name="Picture 3" descr="A picture containing mammal, wall, indoor, animal&#10;&#10;Description automatically generated">
            <a:extLst>
              <a:ext uri="{FF2B5EF4-FFF2-40B4-BE49-F238E27FC236}">
                <a16:creationId xmlns:a16="http://schemas.microsoft.com/office/drawing/2014/main" id="{6D968D1B-719C-4048-96D6-A79F38CD3B9A}"/>
              </a:ext>
            </a:extLst>
          </p:cNvPr>
          <p:cNvPicPr>
            <a:picLocks noChangeAspect="1"/>
          </p:cNvPicPr>
          <p:nvPr/>
        </p:nvPicPr>
        <p:blipFill rotWithShape="1">
          <a:blip r:embed="rId6"/>
          <a:srcRect l="7815"/>
          <a:stretch/>
        </p:blipFill>
        <p:spPr>
          <a:xfrm>
            <a:off x="3527953" y="1210394"/>
            <a:ext cx="2320291" cy="1944377"/>
          </a:xfrm>
          <a:prstGeom prst="rect">
            <a:avLst/>
          </a:prstGeom>
          <a:ln>
            <a:noFill/>
          </a:ln>
          <a:effectLst>
            <a:outerShdw blurRad="76200" dist="63500" dir="5040000" algn="tl" rotWithShape="0">
              <a:srgbClr val="000000">
                <a:alpha val="41000"/>
              </a:srgbClr>
            </a:outerShdw>
          </a:effectLst>
        </p:spPr>
      </p:pic>
      <p:pic>
        <p:nvPicPr>
          <p:cNvPr id="3" name="Picture 2" descr="A close up of a box&#10;&#10;Description automatically generated">
            <a:extLst>
              <a:ext uri="{FF2B5EF4-FFF2-40B4-BE49-F238E27FC236}">
                <a16:creationId xmlns:a16="http://schemas.microsoft.com/office/drawing/2014/main" id="{AC69450E-7951-4C0F-983A-1B9DCBC0D626}"/>
              </a:ext>
            </a:extLst>
          </p:cNvPr>
          <p:cNvPicPr>
            <a:picLocks noChangeAspect="1"/>
          </p:cNvPicPr>
          <p:nvPr/>
        </p:nvPicPr>
        <p:blipFill rotWithShape="1">
          <a:blip r:embed="rId7"/>
          <a:srcRect l="7781" r="4723"/>
          <a:stretch/>
        </p:blipFill>
        <p:spPr>
          <a:xfrm>
            <a:off x="6343758" y="1234531"/>
            <a:ext cx="2240172" cy="1920240"/>
          </a:xfrm>
          <a:prstGeom prst="rect">
            <a:avLst/>
          </a:prstGeom>
          <a:ln>
            <a:noFill/>
          </a:ln>
          <a:effectLst>
            <a:outerShdw blurRad="76200" dist="63500" dir="5040000" algn="tl" rotWithShape="0">
              <a:srgbClr val="000000">
                <a:alpha val="41000"/>
              </a:srgbClr>
            </a:outerShdw>
          </a:effectLst>
        </p:spPr>
      </p:pic>
      <p:pic>
        <p:nvPicPr>
          <p:cNvPr id="6" name="Picture 5" descr="A close up of a cage&#10;&#10;Description automatically generated">
            <a:extLst>
              <a:ext uri="{FF2B5EF4-FFF2-40B4-BE49-F238E27FC236}">
                <a16:creationId xmlns:a16="http://schemas.microsoft.com/office/drawing/2014/main" id="{138D2B6F-1A51-4428-8202-7322FD528BD1}"/>
              </a:ext>
            </a:extLst>
          </p:cNvPr>
          <p:cNvPicPr>
            <a:picLocks noChangeAspect="1"/>
          </p:cNvPicPr>
          <p:nvPr/>
        </p:nvPicPr>
        <p:blipFill>
          <a:blip r:embed="rId8"/>
          <a:stretch>
            <a:fillRect/>
          </a:stretch>
        </p:blipFill>
        <p:spPr>
          <a:xfrm>
            <a:off x="9001125" y="1213595"/>
            <a:ext cx="2560320" cy="1913839"/>
          </a:xfrm>
          <a:prstGeom prst="rect">
            <a:avLst/>
          </a:prstGeom>
          <a:ln>
            <a:noFill/>
          </a:ln>
          <a:effectLst>
            <a:outerShdw blurRad="76200" dist="63500" dir="5040000" algn="tl" rotWithShape="0">
              <a:srgbClr val="000000">
                <a:alpha val="41000"/>
              </a:srgbClr>
            </a:outerShdw>
          </a:effectLst>
        </p:spPr>
      </p:pic>
      <p:sp>
        <p:nvSpPr>
          <p:cNvPr id="20" name="Rectangle 26">
            <a:extLst>
              <a:ext uri="{FF2B5EF4-FFF2-40B4-BE49-F238E27FC236}">
                <a16:creationId xmlns:a16="http://schemas.microsoft.com/office/drawing/2014/main" id="{560A09F2-786D-4CE4-974F-AB88F296F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8">
            <a:extLst>
              <a:ext uri="{FF2B5EF4-FFF2-40B4-BE49-F238E27FC236}">
                <a16:creationId xmlns:a16="http://schemas.microsoft.com/office/drawing/2014/main" id="{D331F8E5-DB14-4DCE-A302-0C08B9EEE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0">
            <a:extLst>
              <a:ext uri="{FF2B5EF4-FFF2-40B4-BE49-F238E27FC236}">
                <a16:creationId xmlns:a16="http://schemas.microsoft.com/office/drawing/2014/main" id="{1A05A21D-12A2-4B4F-A3E8-1E368B3D8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2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ndoor, dog, sitting, animal&#10;&#10;Description automatically generated">
            <a:extLst>
              <a:ext uri="{FF2B5EF4-FFF2-40B4-BE49-F238E27FC236}">
                <a16:creationId xmlns:a16="http://schemas.microsoft.com/office/drawing/2014/main" id="{84121DAF-72FB-4D45-921A-7FA097E596AD}"/>
              </a:ext>
            </a:extLst>
          </p:cNvPr>
          <p:cNvPicPr>
            <a:picLocks noChangeAspect="1"/>
          </p:cNvPicPr>
          <p:nvPr/>
        </p:nvPicPr>
        <p:blipFill rotWithShape="1">
          <a:blip r:embed="rId2"/>
          <a:srcRect t="4373" r="-2" b="5131"/>
          <a:stretch/>
        </p:blipFill>
        <p:spPr>
          <a:xfrm>
            <a:off x="183510" y="172876"/>
            <a:ext cx="3777025" cy="6363388"/>
          </a:xfrm>
          <a:prstGeom prst="rect">
            <a:avLst/>
          </a:prstGeom>
        </p:spPr>
      </p:pic>
      <p:pic>
        <p:nvPicPr>
          <p:cNvPr id="8" name="Picture 7" descr="A picture containing indoor, cabinet, floor, wall&#10;&#10;Description automatically generated">
            <a:extLst>
              <a:ext uri="{FF2B5EF4-FFF2-40B4-BE49-F238E27FC236}">
                <a16:creationId xmlns:a16="http://schemas.microsoft.com/office/drawing/2014/main" id="{EAFF37B6-F758-4634-AB49-9BCE1CCEB245}"/>
              </a:ext>
            </a:extLst>
          </p:cNvPr>
          <p:cNvPicPr>
            <a:picLocks noChangeAspect="1"/>
          </p:cNvPicPr>
          <p:nvPr/>
        </p:nvPicPr>
        <p:blipFill rotWithShape="1">
          <a:blip r:embed="rId3"/>
          <a:srcRect l="4329" r="13648" b="16118"/>
          <a:stretch/>
        </p:blipFill>
        <p:spPr>
          <a:xfrm>
            <a:off x="4273508" y="321731"/>
            <a:ext cx="3822924" cy="6214533"/>
          </a:xfrm>
          <a:prstGeom prst="rect">
            <a:avLst/>
          </a:prstGeom>
        </p:spPr>
      </p:pic>
      <p:pic>
        <p:nvPicPr>
          <p:cNvPr id="2" name="Picture 1" descr="A picture containing indoor, sitting, wall, small&#10;&#10;Description automatically generated">
            <a:extLst>
              <a:ext uri="{FF2B5EF4-FFF2-40B4-BE49-F238E27FC236}">
                <a16:creationId xmlns:a16="http://schemas.microsoft.com/office/drawing/2014/main" id="{5380596D-E7AA-4625-AC45-801343934198}"/>
              </a:ext>
            </a:extLst>
          </p:cNvPr>
          <p:cNvPicPr>
            <a:picLocks noChangeAspect="1"/>
          </p:cNvPicPr>
          <p:nvPr/>
        </p:nvPicPr>
        <p:blipFill rotWithShape="1">
          <a:blip r:embed="rId4"/>
          <a:srcRect l="18845" r="-2" b="-2"/>
          <a:stretch/>
        </p:blipFill>
        <p:spPr>
          <a:xfrm>
            <a:off x="8409405" y="321730"/>
            <a:ext cx="3782595" cy="6214533"/>
          </a:xfrm>
          <a:prstGeom prst="rect">
            <a:avLst/>
          </a:prstGeom>
        </p:spPr>
      </p:pic>
    </p:spTree>
    <p:extLst>
      <p:ext uri="{BB962C8B-B14F-4D97-AF65-F5344CB8AC3E}">
        <p14:creationId xmlns:p14="http://schemas.microsoft.com/office/powerpoint/2010/main" val="1189844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14F07E-4DFC-4DA8-92EC-95AE95D2F21D}"/>
              </a:ext>
            </a:extLst>
          </p:cNvPr>
          <p:cNvPicPr>
            <a:picLocks noChangeAspect="1"/>
          </p:cNvPicPr>
          <p:nvPr/>
        </p:nvPicPr>
        <p:blipFill>
          <a:blip r:embed="rId2"/>
          <a:stretch>
            <a:fillRect/>
          </a:stretch>
        </p:blipFill>
        <p:spPr>
          <a:xfrm>
            <a:off x="1062666" y="600428"/>
            <a:ext cx="10066667" cy="5657143"/>
          </a:xfrm>
          <a:prstGeom prst="rect">
            <a:avLst/>
          </a:prstGeom>
        </p:spPr>
      </p:pic>
    </p:spTree>
    <p:extLst>
      <p:ext uri="{BB962C8B-B14F-4D97-AF65-F5344CB8AC3E}">
        <p14:creationId xmlns:p14="http://schemas.microsoft.com/office/powerpoint/2010/main" val="2184228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CBBE-F228-47C7-A5CC-49AEE179A6A5}"/>
              </a:ext>
            </a:extLst>
          </p:cNvPr>
          <p:cNvSpPr>
            <a:spLocks noGrp="1"/>
          </p:cNvSpPr>
          <p:nvPr>
            <p:ph type="title"/>
          </p:nvPr>
        </p:nvSpPr>
        <p:spPr>
          <a:xfrm>
            <a:off x="1473043" y="662608"/>
            <a:ext cx="9613861" cy="1080938"/>
          </a:xfrm>
        </p:spPr>
        <p:txBody>
          <a:bodyPr/>
          <a:lstStyle/>
          <a:p>
            <a:r>
              <a:rPr lang="en-US" b="1" dirty="0"/>
              <a:t>Other countries</a:t>
            </a:r>
            <a:endParaRPr lang="en-CA" b="1" dirty="0"/>
          </a:p>
        </p:txBody>
      </p:sp>
      <p:pic>
        <p:nvPicPr>
          <p:cNvPr id="5" name="Content Placeholder 4">
            <a:extLst>
              <a:ext uri="{FF2B5EF4-FFF2-40B4-BE49-F238E27FC236}">
                <a16:creationId xmlns:a16="http://schemas.microsoft.com/office/drawing/2014/main" id="{6EE3B958-992D-4EA6-A93C-A775B5E88762}"/>
              </a:ext>
            </a:extLst>
          </p:cNvPr>
          <p:cNvPicPr>
            <a:picLocks noGrp="1" noChangeAspect="1"/>
          </p:cNvPicPr>
          <p:nvPr>
            <p:ph sz="half" idx="1"/>
          </p:nvPr>
        </p:nvPicPr>
        <p:blipFill>
          <a:blip r:embed="rId2"/>
          <a:stretch>
            <a:fillRect/>
          </a:stretch>
        </p:blipFill>
        <p:spPr>
          <a:xfrm>
            <a:off x="6659540" y="3934212"/>
            <a:ext cx="5532460" cy="1239595"/>
          </a:xfrm>
          <a:prstGeom prst="rect">
            <a:avLst/>
          </a:prstGeom>
        </p:spPr>
      </p:pic>
      <p:pic>
        <p:nvPicPr>
          <p:cNvPr id="6" name="Picture 5">
            <a:extLst>
              <a:ext uri="{FF2B5EF4-FFF2-40B4-BE49-F238E27FC236}">
                <a16:creationId xmlns:a16="http://schemas.microsoft.com/office/drawing/2014/main" id="{D364296B-5120-48F2-81CD-63FFC0101314}"/>
              </a:ext>
            </a:extLst>
          </p:cNvPr>
          <p:cNvPicPr>
            <a:picLocks noChangeAspect="1"/>
          </p:cNvPicPr>
          <p:nvPr/>
        </p:nvPicPr>
        <p:blipFill>
          <a:blip r:embed="rId3"/>
          <a:stretch>
            <a:fillRect/>
          </a:stretch>
        </p:blipFill>
        <p:spPr>
          <a:xfrm>
            <a:off x="3303270" y="5370150"/>
            <a:ext cx="8888730" cy="1456144"/>
          </a:xfrm>
          <a:prstGeom prst="rect">
            <a:avLst/>
          </a:prstGeom>
        </p:spPr>
      </p:pic>
      <p:pic>
        <p:nvPicPr>
          <p:cNvPr id="8" name="Picture 7">
            <a:extLst>
              <a:ext uri="{FF2B5EF4-FFF2-40B4-BE49-F238E27FC236}">
                <a16:creationId xmlns:a16="http://schemas.microsoft.com/office/drawing/2014/main" id="{A227492A-6E78-4E29-8532-6440783B6EDA}"/>
              </a:ext>
            </a:extLst>
          </p:cNvPr>
          <p:cNvPicPr>
            <a:picLocks noChangeAspect="1"/>
          </p:cNvPicPr>
          <p:nvPr/>
        </p:nvPicPr>
        <p:blipFill>
          <a:blip r:embed="rId4"/>
          <a:stretch>
            <a:fillRect/>
          </a:stretch>
        </p:blipFill>
        <p:spPr>
          <a:xfrm>
            <a:off x="167109" y="4669619"/>
            <a:ext cx="2611868" cy="2098943"/>
          </a:xfrm>
          <a:prstGeom prst="rect">
            <a:avLst/>
          </a:prstGeom>
        </p:spPr>
      </p:pic>
      <p:pic>
        <p:nvPicPr>
          <p:cNvPr id="9" name="Picture 8">
            <a:extLst>
              <a:ext uri="{FF2B5EF4-FFF2-40B4-BE49-F238E27FC236}">
                <a16:creationId xmlns:a16="http://schemas.microsoft.com/office/drawing/2014/main" id="{7FE9B775-E848-4397-86BB-7437B57555C2}"/>
              </a:ext>
            </a:extLst>
          </p:cNvPr>
          <p:cNvPicPr>
            <a:picLocks noChangeAspect="1"/>
          </p:cNvPicPr>
          <p:nvPr/>
        </p:nvPicPr>
        <p:blipFill>
          <a:blip r:embed="rId5"/>
          <a:stretch>
            <a:fillRect/>
          </a:stretch>
        </p:blipFill>
        <p:spPr>
          <a:xfrm>
            <a:off x="2038094" y="2121940"/>
            <a:ext cx="4494634" cy="2614120"/>
          </a:xfrm>
          <a:prstGeom prst="rect">
            <a:avLst/>
          </a:prstGeom>
        </p:spPr>
      </p:pic>
      <p:pic>
        <p:nvPicPr>
          <p:cNvPr id="10" name="Picture 9">
            <a:extLst>
              <a:ext uri="{FF2B5EF4-FFF2-40B4-BE49-F238E27FC236}">
                <a16:creationId xmlns:a16="http://schemas.microsoft.com/office/drawing/2014/main" id="{48B7FAEF-A581-49FB-AD45-66E624D75A9B}"/>
              </a:ext>
            </a:extLst>
          </p:cNvPr>
          <p:cNvPicPr>
            <a:picLocks noChangeAspect="1"/>
          </p:cNvPicPr>
          <p:nvPr/>
        </p:nvPicPr>
        <p:blipFill>
          <a:blip r:embed="rId6"/>
          <a:stretch>
            <a:fillRect/>
          </a:stretch>
        </p:blipFill>
        <p:spPr>
          <a:xfrm>
            <a:off x="6659540" y="237127"/>
            <a:ext cx="5582883" cy="3500742"/>
          </a:xfrm>
          <a:prstGeom prst="rect">
            <a:avLst/>
          </a:prstGeom>
        </p:spPr>
      </p:pic>
      <p:pic>
        <p:nvPicPr>
          <p:cNvPr id="11" name="Picture 10">
            <a:extLst>
              <a:ext uri="{FF2B5EF4-FFF2-40B4-BE49-F238E27FC236}">
                <a16:creationId xmlns:a16="http://schemas.microsoft.com/office/drawing/2014/main" id="{A83D92AC-CEA3-486F-B2F1-DC7E66B65B15}"/>
              </a:ext>
            </a:extLst>
          </p:cNvPr>
          <p:cNvPicPr>
            <a:picLocks noChangeAspect="1"/>
          </p:cNvPicPr>
          <p:nvPr/>
        </p:nvPicPr>
        <p:blipFill>
          <a:blip r:embed="rId7"/>
          <a:stretch>
            <a:fillRect/>
          </a:stretch>
        </p:blipFill>
        <p:spPr>
          <a:xfrm>
            <a:off x="167109" y="2779286"/>
            <a:ext cx="2017951" cy="1511939"/>
          </a:xfrm>
          <a:prstGeom prst="rect">
            <a:avLst/>
          </a:prstGeom>
        </p:spPr>
      </p:pic>
    </p:spTree>
    <p:extLst>
      <p:ext uri="{BB962C8B-B14F-4D97-AF65-F5344CB8AC3E}">
        <p14:creationId xmlns:p14="http://schemas.microsoft.com/office/powerpoint/2010/main" val="239360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A1BDE-5BBF-4000-A83C-9D69CE6B0A8F}"/>
              </a:ext>
            </a:extLst>
          </p:cNvPr>
          <p:cNvPicPr>
            <a:picLocks noChangeAspect="1"/>
          </p:cNvPicPr>
          <p:nvPr/>
        </p:nvPicPr>
        <p:blipFill>
          <a:blip r:embed="rId2"/>
          <a:stretch>
            <a:fillRect/>
          </a:stretch>
        </p:blipFill>
        <p:spPr>
          <a:xfrm>
            <a:off x="200095" y="235025"/>
            <a:ext cx="5895906" cy="5372743"/>
          </a:xfrm>
          <a:prstGeom prst="rect">
            <a:avLst/>
          </a:prstGeom>
        </p:spPr>
      </p:pic>
      <p:pic>
        <p:nvPicPr>
          <p:cNvPr id="3" name="Picture 2">
            <a:extLst>
              <a:ext uri="{FF2B5EF4-FFF2-40B4-BE49-F238E27FC236}">
                <a16:creationId xmlns:a16="http://schemas.microsoft.com/office/drawing/2014/main" id="{948E30A0-14F6-4D89-A840-F06438496FBA}"/>
              </a:ext>
            </a:extLst>
          </p:cNvPr>
          <p:cNvPicPr>
            <a:picLocks noChangeAspect="1"/>
          </p:cNvPicPr>
          <p:nvPr/>
        </p:nvPicPr>
        <p:blipFill>
          <a:blip r:embed="rId3"/>
          <a:stretch>
            <a:fillRect/>
          </a:stretch>
        </p:blipFill>
        <p:spPr>
          <a:xfrm>
            <a:off x="6296095" y="235026"/>
            <a:ext cx="5895906" cy="1219370"/>
          </a:xfrm>
          <a:prstGeom prst="rect">
            <a:avLst/>
          </a:prstGeom>
        </p:spPr>
      </p:pic>
      <p:pic>
        <p:nvPicPr>
          <p:cNvPr id="4" name="Picture 3">
            <a:extLst>
              <a:ext uri="{FF2B5EF4-FFF2-40B4-BE49-F238E27FC236}">
                <a16:creationId xmlns:a16="http://schemas.microsoft.com/office/drawing/2014/main" id="{B7E414C1-F4AD-4A41-964F-4381632E768A}"/>
              </a:ext>
            </a:extLst>
          </p:cNvPr>
          <p:cNvPicPr>
            <a:picLocks noChangeAspect="1"/>
          </p:cNvPicPr>
          <p:nvPr/>
        </p:nvPicPr>
        <p:blipFill>
          <a:blip r:embed="rId4"/>
          <a:stretch>
            <a:fillRect/>
          </a:stretch>
        </p:blipFill>
        <p:spPr>
          <a:xfrm>
            <a:off x="6296094" y="1522764"/>
            <a:ext cx="5895905" cy="1401264"/>
          </a:xfrm>
          <a:prstGeom prst="rect">
            <a:avLst/>
          </a:prstGeom>
        </p:spPr>
      </p:pic>
      <p:pic>
        <p:nvPicPr>
          <p:cNvPr id="5" name="Picture 4">
            <a:extLst>
              <a:ext uri="{FF2B5EF4-FFF2-40B4-BE49-F238E27FC236}">
                <a16:creationId xmlns:a16="http://schemas.microsoft.com/office/drawing/2014/main" id="{D658BAE4-2AB5-4021-9232-3D6C879E9379}"/>
              </a:ext>
            </a:extLst>
          </p:cNvPr>
          <p:cNvPicPr>
            <a:picLocks noChangeAspect="1"/>
          </p:cNvPicPr>
          <p:nvPr/>
        </p:nvPicPr>
        <p:blipFill>
          <a:blip r:embed="rId5"/>
          <a:stretch>
            <a:fillRect/>
          </a:stretch>
        </p:blipFill>
        <p:spPr>
          <a:xfrm>
            <a:off x="6296094" y="2992396"/>
            <a:ext cx="5895905" cy="3551423"/>
          </a:xfrm>
          <a:prstGeom prst="rect">
            <a:avLst/>
          </a:prstGeom>
        </p:spPr>
      </p:pic>
      <p:pic>
        <p:nvPicPr>
          <p:cNvPr id="6" name="Picture 5">
            <a:extLst>
              <a:ext uri="{FF2B5EF4-FFF2-40B4-BE49-F238E27FC236}">
                <a16:creationId xmlns:a16="http://schemas.microsoft.com/office/drawing/2014/main" id="{165B418F-E12D-49A7-ADDE-AEF945FBA240}"/>
              </a:ext>
            </a:extLst>
          </p:cNvPr>
          <p:cNvPicPr>
            <a:picLocks noChangeAspect="1"/>
          </p:cNvPicPr>
          <p:nvPr/>
        </p:nvPicPr>
        <p:blipFill>
          <a:blip r:embed="rId6"/>
          <a:stretch>
            <a:fillRect/>
          </a:stretch>
        </p:blipFill>
        <p:spPr>
          <a:xfrm>
            <a:off x="200095" y="5607768"/>
            <a:ext cx="5895906" cy="913347"/>
          </a:xfrm>
          <a:prstGeom prst="rect">
            <a:avLst/>
          </a:prstGeom>
        </p:spPr>
      </p:pic>
    </p:spTree>
    <p:extLst>
      <p:ext uri="{BB962C8B-B14F-4D97-AF65-F5344CB8AC3E}">
        <p14:creationId xmlns:p14="http://schemas.microsoft.com/office/powerpoint/2010/main" val="322936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CC598C-D155-44C9-9A32-149D9B17F202}"/>
              </a:ext>
            </a:extLst>
          </p:cNvPr>
          <p:cNvPicPr>
            <a:picLocks noChangeAspect="1"/>
          </p:cNvPicPr>
          <p:nvPr/>
        </p:nvPicPr>
        <p:blipFill>
          <a:blip r:embed="rId2"/>
          <a:stretch>
            <a:fillRect/>
          </a:stretch>
        </p:blipFill>
        <p:spPr>
          <a:xfrm>
            <a:off x="6087977" y="204336"/>
            <a:ext cx="6087324" cy="4442101"/>
          </a:xfrm>
          <a:prstGeom prst="rect">
            <a:avLst/>
          </a:prstGeom>
        </p:spPr>
      </p:pic>
      <p:pic>
        <p:nvPicPr>
          <p:cNvPr id="3" name="Picture 2">
            <a:extLst>
              <a:ext uri="{FF2B5EF4-FFF2-40B4-BE49-F238E27FC236}">
                <a16:creationId xmlns:a16="http://schemas.microsoft.com/office/drawing/2014/main" id="{0154851D-1600-4DF7-94C4-30010B00ED5D}"/>
              </a:ext>
            </a:extLst>
          </p:cNvPr>
          <p:cNvPicPr>
            <a:picLocks noChangeAspect="1"/>
          </p:cNvPicPr>
          <p:nvPr/>
        </p:nvPicPr>
        <p:blipFill>
          <a:blip r:embed="rId3"/>
          <a:stretch>
            <a:fillRect/>
          </a:stretch>
        </p:blipFill>
        <p:spPr>
          <a:xfrm>
            <a:off x="600595" y="204336"/>
            <a:ext cx="4544611" cy="5172882"/>
          </a:xfrm>
          <a:prstGeom prst="rect">
            <a:avLst/>
          </a:prstGeom>
        </p:spPr>
      </p:pic>
      <p:pic>
        <p:nvPicPr>
          <p:cNvPr id="4" name="Picture 3">
            <a:extLst>
              <a:ext uri="{FF2B5EF4-FFF2-40B4-BE49-F238E27FC236}">
                <a16:creationId xmlns:a16="http://schemas.microsoft.com/office/drawing/2014/main" id="{83604A4F-82FC-4C59-8480-64385AEC28E0}"/>
              </a:ext>
            </a:extLst>
          </p:cNvPr>
          <p:cNvPicPr>
            <a:picLocks noChangeAspect="1"/>
          </p:cNvPicPr>
          <p:nvPr/>
        </p:nvPicPr>
        <p:blipFill rotWithShape="1">
          <a:blip r:embed="rId4"/>
          <a:srcRect r="1922"/>
          <a:stretch/>
        </p:blipFill>
        <p:spPr>
          <a:xfrm>
            <a:off x="7840980" y="4689552"/>
            <a:ext cx="3851910" cy="2093047"/>
          </a:xfrm>
          <a:prstGeom prst="rect">
            <a:avLst/>
          </a:prstGeom>
        </p:spPr>
      </p:pic>
      <p:pic>
        <p:nvPicPr>
          <p:cNvPr id="5" name="Picture 4">
            <a:extLst>
              <a:ext uri="{FF2B5EF4-FFF2-40B4-BE49-F238E27FC236}">
                <a16:creationId xmlns:a16="http://schemas.microsoft.com/office/drawing/2014/main" id="{4CC99A67-509A-4F7E-B466-C01955F7F21D}"/>
              </a:ext>
            </a:extLst>
          </p:cNvPr>
          <p:cNvPicPr>
            <a:picLocks noChangeAspect="1"/>
          </p:cNvPicPr>
          <p:nvPr/>
        </p:nvPicPr>
        <p:blipFill rotWithShape="1">
          <a:blip r:embed="rId5"/>
          <a:srcRect l="1472"/>
          <a:stretch/>
        </p:blipFill>
        <p:spPr>
          <a:xfrm>
            <a:off x="4261045" y="4689552"/>
            <a:ext cx="3245223" cy="2118649"/>
          </a:xfrm>
          <a:prstGeom prst="rect">
            <a:avLst/>
          </a:prstGeom>
        </p:spPr>
      </p:pic>
    </p:spTree>
    <p:extLst>
      <p:ext uri="{BB962C8B-B14F-4D97-AF65-F5344CB8AC3E}">
        <p14:creationId xmlns:p14="http://schemas.microsoft.com/office/powerpoint/2010/main" val="3707248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523EE-EF80-4778-AEEC-D5D95DE46F98}"/>
              </a:ext>
            </a:extLst>
          </p:cNvPr>
          <p:cNvPicPr>
            <a:picLocks noChangeAspect="1"/>
          </p:cNvPicPr>
          <p:nvPr/>
        </p:nvPicPr>
        <p:blipFill>
          <a:blip r:embed="rId2"/>
          <a:stretch>
            <a:fillRect/>
          </a:stretch>
        </p:blipFill>
        <p:spPr>
          <a:xfrm>
            <a:off x="4628905" y="407858"/>
            <a:ext cx="3633268" cy="3021142"/>
          </a:xfrm>
          <a:prstGeom prst="rect">
            <a:avLst/>
          </a:prstGeom>
        </p:spPr>
      </p:pic>
      <p:pic>
        <p:nvPicPr>
          <p:cNvPr id="3" name="Picture 2">
            <a:extLst>
              <a:ext uri="{FF2B5EF4-FFF2-40B4-BE49-F238E27FC236}">
                <a16:creationId xmlns:a16="http://schemas.microsoft.com/office/drawing/2014/main" id="{C7C07FA2-4776-466D-8782-6E5080DDCD9D}"/>
              </a:ext>
            </a:extLst>
          </p:cNvPr>
          <p:cNvPicPr>
            <a:picLocks noChangeAspect="1"/>
          </p:cNvPicPr>
          <p:nvPr/>
        </p:nvPicPr>
        <p:blipFill>
          <a:blip r:embed="rId3"/>
          <a:stretch>
            <a:fillRect/>
          </a:stretch>
        </p:blipFill>
        <p:spPr>
          <a:xfrm>
            <a:off x="283220" y="148264"/>
            <a:ext cx="4059935" cy="6498196"/>
          </a:xfrm>
          <a:prstGeom prst="rect">
            <a:avLst/>
          </a:prstGeom>
        </p:spPr>
      </p:pic>
      <p:pic>
        <p:nvPicPr>
          <p:cNvPr id="4" name="Picture 3">
            <a:extLst>
              <a:ext uri="{FF2B5EF4-FFF2-40B4-BE49-F238E27FC236}">
                <a16:creationId xmlns:a16="http://schemas.microsoft.com/office/drawing/2014/main" id="{1DA11AED-8AEF-4F47-BC76-F1DFEC116377}"/>
              </a:ext>
            </a:extLst>
          </p:cNvPr>
          <p:cNvPicPr>
            <a:picLocks noChangeAspect="1"/>
          </p:cNvPicPr>
          <p:nvPr/>
        </p:nvPicPr>
        <p:blipFill>
          <a:blip r:embed="rId4"/>
          <a:stretch>
            <a:fillRect/>
          </a:stretch>
        </p:blipFill>
        <p:spPr>
          <a:xfrm>
            <a:off x="8351984" y="512814"/>
            <a:ext cx="3840016" cy="2206943"/>
          </a:xfrm>
          <a:prstGeom prst="rect">
            <a:avLst/>
          </a:prstGeom>
        </p:spPr>
      </p:pic>
      <p:pic>
        <p:nvPicPr>
          <p:cNvPr id="5" name="Picture 4">
            <a:extLst>
              <a:ext uri="{FF2B5EF4-FFF2-40B4-BE49-F238E27FC236}">
                <a16:creationId xmlns:a16="http://schemas.microsoft.com/office/drawing/2014/main" id="{497A4024-D95F-46DB-BE09-0F804B3C2CDC}"/>
              </a:ext>
            </a:extLst>
          </p:cNvPr>
          <p:cNvPicPr>
            <a:picLocks noChangeAspect="1"/>
          </p:cNvPicPr>
          <p:nvPr/>
        </p:nvPicPr>
        <p:blipFill>
          <a:blip r:embed="rId5"/>
          <a:stretch>
            <a:fillRect/>
          </a:stretch>
        </p:blipFill>
        <p:spPr>
          <a:xfrm>
            <a:off x="4628905" y="3794393"/>
            <a:ext cx="3603063" cy="2206943"/>
          </a:xfrm>
          <a:prstGeom prst="rect">
            <a:avLst/>
          </a:prstGeom>
        </p:spPr>
      </p:pic>
      <p:pic>
        <p:nvPicPr>
          <p:cNvPr id="7" name="Picture 6">
            <a:extLst>
              <a:ext uri="{FF2B5EF4-FFF2-40B4-BE49-F238E27FC236}">
                <a16:creationId xmlns:a16="http://schemas.microsoft.com/office/drawing/2014/main" id="{D8C81FE3-DCEB-4397-A33A-6742CA90E3D0}"/>
              </a:ext>
            </a:extLst>
          </p:cNvPr>
          <p:cNvPicPr>
            <a:picLocks noChangeAspect="1"/>
          </p:cNvPicPr>
          <p:nvPr/>
        </p:nvPicPr>
        <p:blipFill>
          <a:blip r:embed="rId6"/>
          <a:stretch>
            <a:fillRect/>
          </a:stretch>
        </p:blipFill>
        <p:spPr>
          <a:xfrm>
            <a:off x="8381670" y="3781351"/>
            <a:ext cx="3810330" cy="2206943"/>
          </a:xfrm>
          <a:prstGeom prst="rect">
            <a:avLst/>
          </a:prstGeom>
        </p:spPr>
      </p:pic>
    </p:spTree>
    <p:extLst>
      <p:ext uri="{BB962C8B-B14F-4D97-AF65-F5344CB8AC3E}">
        <p14:creationId xmlns:p14="http://schemas.microsoft.com/office/powerpoint/2010/main" val="2496959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C75C8A-A190-4A14-9592-961E8C32B364}"/>
              </a:ext>
            </a:extLst>
          </p:cNvPr>
          <p:cNvPicPr>
            <a:picLocks noChangeAspect="1"/>
          </p:cNvPicPr>
          <p:nvPr/>
        </p:nvPicPr>
        <p:blipFill>
          <a:blip r:embed="rId2"/>
          <a:stretch>
            <a:fillRect/>
          </a:stretch>
        </p:blipFill>
        <p:spPr>
          <a:xfrm>
            <a:off x="0" y="-122829"/>
            <a:ext cx="12192000" cy="6980830"/>
          </a:xfrm>
          <a:prstGeom prst="rect">
            <a:avLst/>
          </a:prstGeom>
        </p:spPr>
      </p:pic>
    </p:spTree>
    <p:extLst>
      <p:ext uri="{BB962C8B-B14F-4D97-AF65-F5344CB8AC3E}">
        <p14:creationId xmlns:p14="http://schemas.microsoft.com/office/powerpoint/2010/main" val="2004967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2003-D44D-45CF-B6B7-917DC8C98931}"/>
              </a:ext>
            </a:extLst>
          </p:cNvPr>
          <p:cNvSpPr>
            <a:spLocks noGrp="1"/>
          </p:cNvSpPr>
          <p:nvPr>
            <p:ph type="title"/>
          </p:nvPr>
        </p:nvSpPr>
        <p:spPr>
          <a:xfrm>
            <a:off x="1637732" y="868177"/>
            <a:ext cx="8670098" cy="1080938"/>
          </a:xfrm>
        </p:spPr>
        <p:txBody>
          <a:bodyPr/>
          <a:lstStyle/>
          <a:p>
            <a:r>
              <a:rPr lang="en-US" b="1" dirty="0"/>
              <a:t>Recommendations</a:t>
            </a:r>
            <a:endParaRPr lang="en-CA" b="1" dirty="0"/>
          </a:p>
        </p:txBody>
      </p:sp>
      <p:sp>
        <p:nvSpPr>
          <p:cNvPr id="3" name="TextBox 2">
            <a:extLst>
              <a:ext uri="{FF2B5EF4-FFF2-40B4-BE49-F238E27FC236}">
                <a16:creationId xmlns:a16="http://schemas.microsoft.com/office/drawing/2014/main" id="{09DF1971-E267-4EAC-96E9-C38A71E180C7}"/>
              </a:ext>
            </a:extLst>
          </p:cNvPr>
          <p:cNvSpPr txBox="1"/>
          <p:nvPr/>
        </p:nvSpPr>
        <p:spPr>
          <a:xfrm>
            <a:off x="1371599" y="1949115"/>
            <a:ext cx="10142622" cy="4801314"/>
          </a:xfrm>
          <a:prstGeom prst="rect">
            <a:avLst/>
          </a:prstGeom>
          <a:noFill/>
        </p:spPr>
        <p:txBody>
          <a:bodyPr wrap="square" rtlCol="0">
            <a:spAutoFit/>
          </a:bodyPr>
          <a:lstStyle/>
          <a:p>
            <a:pPr marL="285750" indent="-285750">
              <a:buFont typeface="Arial" panose="020B0604020202020204" pitchFamily="34" charset="0"/>
              <a:buChar char="•"/>
            </a:pPr>
            <a:r>
              <a:rPr lang="en-US" dirty="0"/>
              <a:t>The legal and illegal e-commerce of primates is quite extended in Mexico and over the Americas, hence the need of the countries authorities to monitor their internet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problem occurs all over the world, with primates and other endangered fauna species,  so all countries should be urged to implement daily monitorings of their internet to reduce 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Airlines, bus companies and shipping companies should ban the transportation of primates and other endangered live animals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Most important, allowing the legal trade of primates (or any other endangered wild fauna), makes it very easy for the illegal sellers to sell specimens, hide their identities in the internet and pretend to be legal. People don’t ask, just buys!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wide local, state/province and federal education is much needed worldwide, about exotic animals NOT been pets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Jail for the illegal breeders and large fines to buyers to discourage and to set an example</a:t>
            </a:r>
            <a:endParaRPr lang="en-CA" dirty="0"/>
          </a:p>
        </p:txBody>
      </p:sp>
    </p:spTree>
    <p:extLst>
      <p:ext uri="{BB962C8B-B14F-4D97-AF65-F5344CB8AC3E}">
        <p14:creationId xmlns:p14="http://schemas.microsoft.com/office/powerpoint/2010/main" val="1018005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EE53-2A0F-4D33-9710-1E7D5772C908}"/>
              </a:ext>
            </a:extLst>
          </p:cNvPr>
          <p:cNvSpPr>
            <a:spLocks noGrp="1"/>
          </p:cNvSpPr>
          <p:nvPr>
            <p:ph type="title"/>
          </p:nvPr>
        </p:nvSpPr>
        <p:spPr>
          <a:xfrm>
            <a:off x="559558" y="848762"/>
            <a:ext cx="9939341" cy="1080938"/>
          </a:xfrm>
        </p:spPr>
        <p:txBody>
          <a:bodyPr/>
          <a:lstStyle/>
          <a:p>
            <a:r>
              <a:rPr lang="en-US" b="1" dirty="0"/>
              <a:t> Conclusions</a:t>
            </a:r>
            <a:endParaRPr lang="en-CA" b="1" dirty="0"/>
          </a:p>
        </p:txBody>
      </p:sp>
      <p:sp>
        <p:nvSpPr>
          <p:cNvPr id="3" name="Content Placeholder 2">
            <a:extLst>
              <a:ext uri="{FF2B5EF4-FFF2-40B4-BE49-F238E27FC236}">
                <a16:creationId xmlns:a16="http://schemas.microsoft.com/office/drawing/2014/main" id="{41123BD0-3C21-418A-899F-EC36ED743C0E}"/>
              </a:ext>
            </a:extLst>
          </p:cNvPr>
          <p:cNvSpPr>
            <a:spLocks noGrp="1"/>
          </p:cNvSpPr>
          <p:nvPr>
            <p:ph idx="1"/>
          </p:nvPr>
        </p:nvSpPr>
        <p:spPr>
          <a:xfrm>
            <a:off x="390202" y="2060812"/>
            <a:ext cx="11411595" cy="4892722"/>
          </a:xfrm>
        </p:spPr>
        <p:txBody>
          <a:bodyPr>
            <a:normAutofit fontScale="70000" lnSpcReduction="20000"/>
          </a:bodyPr>
          <a:lstStyle/>
          <a:p>
            <a:pPr algn="just"/>
            <a:r>
              <a:rPr lang="en-US" sz="2900" dirty="0">
                <a:ln w="0"/>
                <a:effectLst>
                  <a:outerShdw blurRad="38100" dist="25400" dir="5400000" algn="ctr" rotWithShape="0">
                    <a:srgbClr val="6E747A">
                      <a:alpha val="43000"/>
                    </a:srgbClr>
                  </a:outerShdw>
                </a:effectLst>
              </a:rPr>
              <a:t>The extend of the e-commerce of primates in social media and the WWW in Mexico is quite large and alarming</a:t>
            </a:r>
          </a:p>
          <a:p>
            <a:pPr algn="just"/>
            <a:r>
              <a:rPr lang="en-US" sz="2900" dirty="0">
                <a:ln w="0"/>
                <a:effectLst>
                  <a:outerShdw blurRad="38100" dist="25400" dir="5400000" algn="ctr" rotWithShape="0">
                    <a:srgbClr val="6E747A">
                      <a:alpha val="43000"/>
                    </a:srgbClr>
                  </a:outerShdw>
                </a:effectLst>
              </a:rPr>
              <a:t>This type of e-commerce is also present all over the Americas in social platforms as Facebook and the WWW</a:t>
            </a:r>
          </a:p>
          <a:p>
            <a:pPr algn="just"/>
            <a:r>
              <a:rPr lang="en-US" sz="2900" dirty="0">
                <a:ln w="0"/>
                <a:effectLst>
                  <a:outerShdw blurRad="38100" dist="25400" dir="5400000" algn="ctr" rotWithShape="0">
                    <a:srgbClr val="6E747A">
                      <a:alpha val="43000"/>
                    </a:srgbClr>
                  </a:outerShdw>
                </a:effectLst>
              </a:rPr>
              <a:t>In Mexico’s case, to have legal breeders of primates and other exotic wildlife, has opened a big opportunity for all illegal breeders, as there is no control. If one person can afford to buy (or steal from the wild) primates or any other exotic animal species, they can easily breed them from their own home for profit, providing the minimum care and not taking in consideration the basic needs required for these species </a:t>
            </a:r>
          </a:p>
          <a:p>
            <a:pPr algn="just"/>
            <a:r>
              <a:rPr lang="en-US" sz="2900" dirty="0">
                <a:ln w="0"/>
                <a:effectLst>
                  <a:outerShdw blurRad="38100" dist="25400" dir="5400000" algn="ctr" rotWithShape="0">
                    <a:srgbClr val="6E747A">
                      <a:alpha val="43000"/>
                    </a:srgbClr>
                  </a:outerShdw>
                </a:effectLst>
              </a:rPr>
              <a:t>The welfare of primates and other American or foreign wildlife fauna species found is very poor. In the case of amphibians, arthropods, birds and reptiles their breeding and living conditions often are overcrowded, filthy and in unproper environments</a:t>
            </a:r>
          </a:p>
          <a:p>
            <a:pPr algn="just"/>
            <a:r>
              <a:rPr lang="en-US" sz="2900" dirty="0">
                <a:ln w="0"/>
                <a:effectLst>
                  <a:outerShdw blurRad="38100" dist="25400" dir="5400000" algn="ctr" rotWithShape="0">
                    <a:srgbClr val="6E747A">
                      <a:alpha val="43000"/>
                    </a:srgbClr>
                  </a:outerShdw>
                </a:effectLst>
              </a:rPr>
              <a:t>Until when there is a wide educational campaign to make people understand that primates and other wild fauna species are NOT suitable as pets, the problem will continue. From 2008 to date, there is more awareness in Latin America about it, but not enough to fight this growing problem</a:t>
            </a:r>
          </a:p>
          <a:p>
            <a:pPr algn="just"/>
            <a:r>
              <a:rPr lang="en-US" sz="2900" dirty="0">
                <a:ln w="0"/>
                <a:effectLst>
                  <a:outerShdw blurRad="38100" dist="25400" dir="5400000" algn="ctr" rotWithShape="0">
                    <a:srgbClr val="6E747A">
                      <a:alpha val="43000"/>
                    </a:srgbClr>
                  </a:outerShdw>
                </a:effectLst>
              </a:rPr>
              <a:t>A lot is needed in the federal, state/provincial and municipality level sections, to end this trade</a:t>
            </a:r>
          </a:p>
          <a:p>
            <a:pPr algn="just"/>
            <a:r>
              <a:rPr lang="en-US" sz="2900" dirty="0">
                <a:ln w="0"/>
                <a:effectLst>
                  <a:outerShdw blurRad="38100" dist="25400" dir="5400000" algn="ctr" rotWithShape="0">
                    <a:srgbClr val="6E747A">
                      <a:alpha val="43000"/>
                    </a:srgbClr>
                  </a:outerShdw>
                </a:effectLst>
              </a:rPr>
              <a:t>The enforcement of the law and stronger laws are required to tackle this problem effectively</a:t>
            </a:r>
          </a:p>
          <a:p>
            <a:pPr algn="just"/>
            <a:endParaRPr lang="en-US" sz="2900" dirty="0"/>
          </a:p>
          <a:p>
            <a:pPr algn="just"/>
            <a:endParaRPr lang="en-US" sz="2900" dirty="0"/>
          </a:p>
          <a:p>
            <a:pPr algn="just"/>
            <a:endParaRPr lang="en-US" sz="2900" dirty="0"/>
          </a:p>
          <a:p>
            <a:pPr algn="just"/>
            <a:endParaRPr lang="en-US" sz="2900" dirty="0"/>
          </a:p>
          <a:p>
            <a:pPr algn="just"/>
            <a:endParaRPr lang="en-US" sz="1800" dirty="0"/>
          </a:p>
          <a:p>
            <a:endParaRPr lang="en-CA" sz="1800" dirty="0"/>
          </a:p>
        </p:txBody>
      </p:sp>
      <p:pic>
        <p:nvPicPr>
          <p:cNvPr id="4" name="Picture 3">
            <a:extLst>
              <a:ext uri="{FF2B5EF4-FFF2-40B4-BE49-F238E27FC236}">
                <a16:creationId xmlns:a16="http://schemas.microsoft.com/office/drawing/2014/main" id="{665665CF-0325-4FD1-9FCC-B19C33C25230}"/>
              </a:ext>
            </a:extLst>
          </p:cNvPr>
          <p:cNvPicPr>
            <a:picLocks noChangeAspect="1"/>
          </p:cNvPicPr>
          <p:nvPr/>
        </p:nvPicPr>
        <p:blipFill>
          <a:blip r:embed="rId2"/>
          <a:stretch>
            <a:fillRect/>
          </a:stretch>
        </p:blipFill>
        <p:spPr>
          <a:xfrm>
            <a:off x="10295408" y="-4864"/>
            <a:ext cx="1896592" cy="2137429"/>
          </a:xfrm>
          <a:prstGeom prst="rect">
            <a:avLst/>
          </a:prstGeom>
        </p:spPr>
      </p:pic>
    </p:spTree>
    <p:extLst>
      <p:ext uri="{BB962C8B-B14F-4D97-AF65-F5344CB8AC3E}">
        <p14:creationId xmlns:p14="http://schemas.microsoft.com/office/powerpoint/2010/main" val="2737665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mall, animal, sitting&#10;&#10;Description automatically generated">
            <a:extLst>
              <a:ext uri="{FF2B5EF4-FFF2-40B4-BE49-F238E27FC236}">
                <a16:creationId xmlns:a16="http://schemas.microsoft.com/office/drawing/2014/main" id="{2E4022D2-CF16-4693-A087-0B0DDACC36E0}"/>
              </a:ext>
            </a:extLst>
          </p:cNvPr>
          <p:cNvPicPr>
            <a:picLocks noChangeAspect="1"/>
          </p:cNvPicPr>
          <p:nvPr/>
        </p:nvPicPr>
        <p:blipFill>
          <a:blip r:embed="rId2"/>
          <a:stretch>
            <a:fillRect/>
          </a:stretch>
        </p:blipFill>
        <p:spPr>
          <a:xfrm>
            <a:off x="8390372" y="0"/>
            <a:ext cx="3807619" cy="6858000"/>
          </a:xfrm>
          <a:prstGeom prst="rect">
            <a:avLst/>
          </a:prstGeom>
        </p:spPr>
      </p:pic>
      <p:sp>
        <p:nvSpPr>
          <p:cNvPr id="2" name="Title 1">
            <a:extLst>
              <a:ext uri="{FF2B5EF4-FFF2-40B4-BE49-F238E27FC236}">
                <a16:creationId xmlns:a16="http://schemas.microsoft.com/office/drawing/2014/main" id="{E48249D1-F17F-4B0F-89F9-136FCFAA75C2}"/>
              </a:ext>
            </a:extLst>
          </p:cNvPr>
          <p:cNvSpPr>
            <a:spLocks noGrp="1"/>
          </p:cNvSpPr>
          <p:nvPr>
            <p:ph type="title"/>
          </p:nvPr>
        </p:nvSpPr>
        <p:spPr>
          <a:xfrm>
            <a:off x="1289069" y="807819"/>
            <a:ext cx="9613861" cy="1080938"/>
          </a:xfrm>
        </p:spPr>
        <p:txBody>
          <a:bodyPr/>
          <a:lstStyle/>
          <a:p>
            <a:r>
              <a:rPr lang="en-CA" b="1" dirty="0"/>
              <a:t>Objectives</a:t>
            </a:r>
          </a:p>
        </p:txBody>
      </p:sp>
      <p:sp>
        <p:nvSpPr>
          <p:cNvPr id="5" name="Rectangle 4">
            <a:extLst>
              <a:ext uri="{FF2B5EF4-FFF2-40B4-BE49-F238E27FC236}">
                <a16:creationId xmlns:a16="http://schemas.microsoft.com/office/drawing/2014/main" id="{E0B20D06-76CD-42CB-AE9F-731237EFA0D0}"/>
              </a:ext>
            </a:extLst>
          </p:cNvPr>
          <p:cNvSpPr/>
          <p:nvPr/>
        </p:nvSpPr>
        <p:spPr>
          <a:xfrm>
            <a:off x="1027547" y="2504111"/>
            <a:ext cx="7362825" cy="2246769"/>
          </a:xfrm>
          <a:prstGeom prst="rect">
            <a:avLst/>
          </a:prstGeom>
        </p:spPr>
        <p:txBody>
          <a:bodyPr wrap="square">
            <a:spAutoFit/>
          </a:bodyPr>
          <a:lstStyle/>
          <a:p>
            <a:endParaRPr lang="en-US" sz="2000" b="1" dirty="0"/>
          </a:p>
          <a:p>
            <a:pPr indent="-228600">
              <a:buFont typeface="Arial" panose="020B0604020202020204" pitchFamily="34" charset="0"/>
              <a:buChar char="•"/>
            </a:pPr>
            <a:r>
              <a:rPr lang="en-US" sz="2000" b="1" dirty="0"/>
              <a:t> Assess the e-commerce of primates and other</a:t>
            </a:r>
          </a:p>
          <a:p>
            <a:r>
              <a:rPr lang="en-US" sz="2000" b="1" dirty="0"/>
              <a:t>    wildlife in Facebook</a:t>
            </a:r>
          </a:p>
          <a:p>
            <a:pPr marL="457200" indent="-228600">
              <a:buFont typeface="Arial" panose="020B0604020202020204" pitchFamily="34" charset="0"/>
              <a:buChar char="•"/>
            </a:pPr>
            <a:endParaRPr lang="en-US" sz="2000" b="1" dirty="0"/>
          </a:p>
          <a:p>
            <a:pPr indent="-228600">
              <a:buFont typeface="Arial" panose="020B0604020202020204" pitchFamily="34" charset="0"/>
              <a:buChar char="•"/>
            </a:pPr>
            <a:r>
              <a:rPr lang="en-US" sz="2000" b="1" dirty="0"/>
              <a:t> Assess the e-commerce of primates in the WWW</a:t>
            </a:r>
          </a:p>
          <a:p>
            <a:pPr indent="-228600">
              <a:buFont typeface="Arial" panose="020B0604020202020204" pitchFamily="34" charset="0"/>
              <a:buChar char="•"/>
            </a:pPr>
            <a:endParaRPr lang="en-US" sz="2000" b="1" dirty="0"/>
          </a:p>
          <a:p>
            <a:pPr indent="-228600">
              <a:buFont typeface="Arial" panose="020B0604020202020204" pitchFamily="34" charset="0"/>
              <a:buChar char="•"/>
            </a:pPr>
            <a:r>
              <a:rPr lang="en-US" sz="2000" b="1" dirty="0"/>
              <a:t> Evaluate the extend of this problem</a:t>
            </a:r>
            <a:endParaRPr lang="en-CA" sz="2000" dirty="0"/>
          </a:p>
        </p:txBody>
      </p:sp>
    </p:spTree>
    <p:extLst>
      <p:ext uri="{BB962C8B-B14F-4D97-AF65-F5344CB8AC3E}">
        <p14:creationId xmlns:p14="http://schemas.microsoft.com/office/powerpoint/2010/main" val="363223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mall, sitting, indoor, primate&#10;&#10;Description automatically generated">
            <a:extLst>
              <a:ext uri="{FF2B5EF4-FFF2-40B4-BE49-F238E27FC236}">
                <a16:creationId xmlns:a16="http://schemas.microsoft.com/office/drawing/2014/main" id="{38732F78-DD9E-4524-A81D-080A474399C0}"/>
              </a:ext>
            </a:extLst>
          </p:cNvPr>
          <p:cNvPicPr>
            <a:picLocks noChangeAspect="1"/>
          </p:cNvPicPr>
          <p:nvPr/>
        </p:nvPicPr>
        <p:blipFill rotWithShape="1">
          <a:blip r:embed="rId2"/>
          <a:srcRect t="16254"/>
          <a:stretch/>
        </p:blipFill>
        <p:spPr>
          <a:xfrm>
            <a:off x="19658" y="0"/>
            <a:ext cx="3944204" cy="5096665"/>
          </a:xfrm>
          <a:prstGeom prst="rect">
            <a:avLst/>
          </a:prstGeom>
        </p:spPr>
      </p:pic>
      <p:pic>
        <p:nvPicPr>
          <p:cNvPr id="5" name="Picture 4" descr="A monkey holding a dog posing for the camera&#10;&#10;Description automatically generated">
            <a:extLst>
              <a:ext uri="{FF2B5EF4-FFF2-40B4-BE49-F238E27FC236}">
                <a16:creationId xmlns:a16="http://schemas.microsoft.com/office/drawing/2014/main" id="{16DA9A7F-E67F-495D-91A4-4C121118A732}"/>
              </a:ext>
            </a:extLst>
          </p:cNvPr>
          <p:cNvPicPr>
            <a:picLocks noChangeAspect="1"/>
          </p:cNvPicPr>
          <p:nvPr/>
        </p:nvPicPr>
        <p:blipFill>
          <a:blip r:embed="rId3"/>
          <a:stretch>
            <a:fillRect/>
          </a:stretch>
        </p:blipFill>
        <p:spPr>
          <a:xfrm>
            <a:off x="-10473" y="4333262"/>
            <a:ext cx="2577041" cy="2577041"/>
          </a:xfrm>
          <a:prstGeom prst="rect">
            <a:avLst/>
          </a:prstGeom>
        </p:spPr>
      </p:pic>
      <p:pic>
        <p:nvPicPr>
          <p:cNvPr id="7" name="Picture 6" descr="A monkey holding a baby&#10;&#10;Description automatically generated">
            <a:extLst>
              <a:ext uri="{FF2B5EF4-FFF2-40B4-BE49-F238E27FC236}">
                <a16:creationId xmlns:a16="http://schemas.microsoft.com/office/drawing/2014/main" id="{A5ACD760-1876-4FCE-89E5-5FECE7D836BD}"/>
              </a:ext>
            </a:extLst>
          </p:cNvPr>
          <p:cNvPicPr>
            <a:picLocks noChangeAspect="1"/>
          </p:cNvPicPr>
          <p:nvPr/>
        </p:nvPicPr>
        <p:blipFill rotWithShape="1">
          <a:blip r:embed="rId4"/>
          <a:srcRect r="1649"/>
          <a:stretch/>
        </p:blipFill>
        <p:spPr>
          <a:xfrm>
            <a:off x="3799601" y="0"/>
            <a:ext cx="2956597" cy="3666987"/>
          </a:xfrm>
          <a:prstGeom prst="rect">
            <a:avLst/>
          </a:prstGeom>
        </p:spPr>
      </p:pic>
      <p:pic>
        <p:nvPicPr>
          <p:cNvPr id="3" name="Picture 2" descr="A picture containing indoor, cabinet, floor, wall&#10;&#10;Description automatically generated">
            <a:extLst>
              <a:ext uri="{FF2B5EF4-FFF2-40B4-BE49-F238E27FC236}">
                <a16:creationId xmlns:a16="http://schemas.microsoft.com/office/drawing/2014/main" id="{C3DAEDFB-A070-4C1E-B29E-881BE8C2BB16}"/>
              </a:ext>
            </a:extLst>
          </p:cNvPr>
          <p:cNvPicPr>
            <a:picLocks noChangeAspect="1"/>
          </p:cNvPicPr>
          <p:nvPr/>
        </p:nvPicPr>
        <p:blipFill rotWithShape="1">
          <a:blip r:embed="rId5"/>
          <a:srcRect l="14119" t="47161" r="11913" b="28453"/>
          <a:stretch/>
        </p:blipFill>
        <p:spPr>
          <a:xfrm rot="10800000">
            <a:off x="2596698" y="3675164"/>
            <a:ext cx="7776988" cy="3235135"/>
          </a:xfrm>
          <a:prstGeom prst="rect">
            <a:avLst/>
          </a:prstGeom>
        </p:spPr>
      </p:pic>
      <p:pic>
        <p:nvPicPr>
          <p:cNvPr id="9" name="Picture 8" descr="A monkey holding a dog&#10;&#10;Description automatically generated">
            <a:extLst>
              <a:ext uri="{FF2B5EF4-FFF2-40B4-BE49-F238E27FC236}">
                <a16:creationId xmlns:a16="http://schemas.microsoft.com/office/drawing/2014/main" id="{843D4D73-F826-4C19-B051-AB5EDA866061}"/>
              </a:ext>
            </a:extLst>
          </p:cNvPr>
          <p:cNvPicPr>
            <a:picLocks noChangeAspect="1"/>
          </p:cNvPicPr>
          <p:nvPr/>
        </p:nvPicPr>
        <p:blipFill>
          <a:blip r:embed="rId6"/>
          <a:stretch>
            <a:fillRect/>
          </a:stretch>
        </p:blipFill>
        <p:spPr>
          <a:xfrm>
            <a:off x="9914449" y="4569887"/>
            <a:ext cx="2277551" cy="2277551"/>
          </a:xfrm>
          <a:prstGeom prst="rect">
            <a:avLst/>
          </a:prstGeom>
        </p:spPr>
      </p:pic>
      <p:pic>
        <p:nvPicPr>
          <p:cNvPr id="13" name="Picture 12" descr="A close up of a monkey&#10;&#10;Description automatically generated">
            <a:extLst>
              <a:ext uri="{FF2B5EF4-FFF2-40B4-BE49-F238E27FC236}">
                <a16:creationId xmlns:a16="http://schemas.microsoft.com/office/drawing/2014/main" id="{B412487B-FAAB-4A49-AE0F-39CBCB797A8C}"/>
              </a:ext>
            </a:extLst>
          </p:cNvPr>
          <p:cNvPicPr>
            <a:picLocks noChangeAspect="1"/>
          </p:cNvPicPr>
          <p:nvPr/>
        </p:nvPicPr>
        <p:blipFill>
          <a:blip r:embed="rId7"/>
          <a:stretch>
            <a:fillRect/>
          </a:stretch>
        </p:blipFill>
        <p:spPr>
          <a:xfrm>
            <a:off x="6737027" y="-1"/>
            <a:ext cx="5454973" cy="3666985"/>
          </a:xfrm>
          <a:prstGeom prst="rect">
            <a:avLst/>
          </a:prstGeom>
        </p:spPr>
      </p:pic>
      <p:pic>
        <p:nvPicPr>
          <p:cNvPr id="15" name="Picture 14" descr="A monkey sitting on a branch&#10;&#10;Description automatically generated">
            <a:extLst>
              <a:ext uri="{FF2B5EF4-FFF2-40B4-BE49-F238E27FC236}">
                <a16:creationId xmlns:a16="http://schemas.microsoft.com/office/drawing/2014/main" id="{55494254-2C2A-464E-AC0B-C148ED693EAA}"/>
              </a:ext>
            </a:extLst>
          </p:cNvPr>
          <p:cNvPicPr>
            <a:picLocks noChangeAspect="1"/>
          </p:cNvPicPr>
          <p:nvPr/>
        </p:nvPicPr>
        <p:blipFill>
          <a:blip r:embed="rId8"/>
          <a:stretch>
            <a:fillRect/>
          </a:stretch>
        </p:blipFill>
        <p:spPr>
          <a:xfrm>
            <a:off x="9903977" y="2882090"/>
            <a:ext cx="2277551" cy="2214575"/>
          </a:xfrm>
          <a:prstGeom prst="rect">
            <a:avLst/>
          </a:prstGeom>
        </p:spPr>
      </p:pic>
      <p:sp>
        <p:nvSpPr>
          <p:cNvPr id="10" name="TextBox 9">
            <a:extLst>
              <a:ext uri="{FF2B5EF4-FFF2-40B4-BE49-F238E27FC236}">
                <a16:creationId xmlns:a16="http://schemas.microsoft.com/office/drawing/2014/main" id="{D32033B1-2DDF-4F27-878B-DD777FC66FD8}"/>
              </a:ext>
            </a:extLst>
          </p:cNvPr>
          <p:cNvSpPr txBox="1"/>
          <p:nvPr/>
        </p:nvSpPr>
        <p:spPr>
          <a:xfrm>
            <a:off x="3169032" y="3720103"/>
            <a:ext cx="7135990" cy="1323439"/>
          </a:xfrm>
          <a:prstGeom prst="rect">
            <a:avLst/>
          </a:prstGeom>
          <a:noFill/>
        </p:spPr>
        <p:txBody>
          <a:bodyPr wrap="square" rtlCol="0">
            <a:spAutoFit/>
          </a:bodyPr>
          <a:lstStyle/>
          <a:p>
            <a:r>
              <a:rPr lang="en-CA" sz="4000" dirty="0">
                <a:solidFill>
                  <a:srgbClr val="FFFF66"/>
                </a:solidFill>
              </a:rPr>
              <a:t>Do not let this e-commerce trade continue…</a:t>
            </a:r>
          </a:p>
        </p:txBody>
      </p:sp>
    </p:spTree>
    <p:extLst>
      <p:ext uri="{BB962C8B-B14F-4D97-AF65-F5344CB8AC3E}">
        <p14:creationId xmlns:p14="http://schemas.microsoft.com/office/powerpoint/2010/main" val="842866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38" name="Picture 7">
            <a:extLst>
              <a:ext uri="{FF2B5EF4-FFF2-40B4-BE49-F238E27FC236}">
                <a16:creationId xmlns:a16="http://schemas.microsoft.com/office/drawing/2014/main" id="{14CE8021-4E74-4794-A0E4-ECC2D2D40B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 name="Picture 9">
            <a:extLst>
              <a:ext uri="{FF2B5EF4-FFF2-40B4-BE49-F238E27FC236}">
                <a16:creationId xmlns:a16="http://schemas.microsoft.com/office/drawing/2014/main" id="{8E078BCD-8B65-4E7B-AE0A-990752A253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0" name="Picture 11">
            <a:extLst>
              <a:ext uri="{FF2B5EF4-FFF2-40B4-BE49-F238E27FC236}">
                <a16:creationId xmlns:a16="http://schemas.microsoft.com/office/drawing/2014/main" id="{34BFAB54-6FA9-45FB-BA3B-3591CB055C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1" name="Rectangle 13">
            <a:extLst>
              <a:ext uri="{FF2B5EF4-FFF2-40B4-BE49-F238E27FC236}">
                <a16:creationId xmlns:a16="http://schemas.microsoft.com/office/drawing/2014/main" id="{B7C6772A-E335-4500-A29B-3A44614EB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15">
            <a:extLst>
              <a:ext uri="{FF2B5EF4-FFF2-40B4-BE49-F238E27FC236}">
                <a16:creationId xmlns:a16="http://schemas.microsoft.com/office/drawing/2014/main" id="{09F57701-3264-4009-ADFB-56BD816DC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3" name="Rectangle 17">
            <a:extLst>
              <a:ext uri="{FF2B5EF4-FFF2-40B4-BE49-F238E27FC236}">
                <a16:creationId xmlns:a16="http://schemas.microsoft.com/office/drawing/2014/main" id="{76CAFBBC-9101-4999-98F4-37DE46210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9">
            <a:extLst>
              <a:ext uri="{FF2B5EF4-FFF2-40B4-BE49-F238E27FC236}">
                <a16:creationId xmlns:a16="http://schemas.microsoft.com/office/drawing/2014/main" id="{8FEE7D4F-E06C-4F1E-9694-422AAAE42B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45" name="Rectangle 21">
            <a:extLst>
              <a:ext uri="{FF2B5EF4-FFF2-40B4-BE49-F238E27FC236}">
                <a16:creationId xmlns:a16="http://schemas.microsoft.com/office/drawing/2014/main" id="{0456077E-F215-462C-B07C-17E23CB9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23">
            <a:extLst>
              <a:ext uri="{FF2B5EF4-FFF2-40B4-BE49-F238E27FC236}">
                <a16:creationId xmlns:a16="http://schemas.microsoft.com/office/drawing/2014/main" id="{076B34BE-9BD4-463B-8810-E90948ED29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7" name="Rectangle 25">
            <a:extLst>
              <a:ext uri="{FF2B5EF4-FFF2-40B4-BE49-F238E27FC236}">
                <a16:creationId xmlns:a16="http://schemas.microsoft.com/office/drawing/2014/main" id="{998DB40D-2AF3-448E-AFC7-F3D9AD269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0337BD6D-C1A0-4751-9AB3-3A8EDF1818F2}"/>
              </a:ext>
            </a:extLst>
          </p:cNvPr>
          <p:cNvSpPr txBox="1"/>
          <p:nvPr/>
        </p:nvSpPr>
        <p:spPr>
          <a:xfrm>
            <a:off x="680322" y="2063262"/>
            <a:ext cx="3739278" cy="26611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600" dirty="0">
                <a:latin typeface="+mj-lt"/>
                <a:ea typeface="+mj-ea"/>
                <a:cs typeface="+mj-cs"/>
              </a:rPr>
              <a:t>Thank you so much for your kind attention </a:t>
            </a:r>
          </a:p>
        </p:txBody>
      </p:sp>
      <p:pic>
        <p:nvPicPr>
          <p:cNvPr id="3" name="Picture 2">
            <a:extLst>
              <a:ext uri="{FF2B5EF4-FFF2-40B4-BE49-F238E27FC236}">
                <a16:creationId xmlns:a16="http://schemas.microsoft.com/office/drawing/2014/main" id="{D5D57F0C-83DB-439F-B8A5-6708D04CFCF3}"/>
              </a:ext>
            </a:extLst>
          </p:cNvPr>
          <p:cNvPicPr>
            <a:picLocks noChangeAspect="1"/>
          </p:cNvPicPr>
          <p:nvPr/>
        </p:nvPicPr>
        <p:blipFill>
          <a:blip r:embed="rId5"/>
          <a:stretch>
            <a:fillRect/>
          </a:stretch>
        </p:blipFill>
        <p:spPr>
          <a:xfrm>
            <a:off x="5284606" y="1081138"/>
            <a:ext cx="6260963" cy="4695724"/>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319355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68062F-1896-491E-B71D-52AB55A342C8}"/>
              </a:ext>
            </a:extLst>
          </p:cNvPr>
          <p:cNvPicPr>
            <a:picLocks noChangeAspect="1"/>
          </p:cNvPicPr>
          <p:nvPr/>
        </p:nvPicPr>
        <p:blipFill>
          <a:blip r:embed="rId2"/>
          <a:stretch>
            <a:fillRect/>
          </a:stretch>
        </p:blipFill>
        <p:spPr>
          <a:xfrm>
            <a:off x="7713827" y="4618068"/>
            <a:ext cx="4151736" cy="1518036"/>
          </a:xfrm>
          <a:prstGeom prst="rect">
            <a:avLst/>
          </a:prstGeom>
        </p:spPr>
      </p:pic>
      <p:pic>
        <p:nvPicPr>
          <p:cNvPr id="10" name="Picture 9">
            <a:extLst>
              <a:ext uri="{FF2B5EF4-FFF2-40B4-BE49-F238E27FC236}">
                <a16:creationId xmlns:a16="http://schemas.microsoft.com/office/drawing/2014/main" id="{542A88B5-F1A6-4735-841E-BF6247C9B9EC}"/>
              </a:ext>
            </a:extLst>
          </p:cNvPr>
          <p:cNvPicPr>
            <a:picLocks noChangeAspect="1"/>
          </p:cNvPicPr>
          <p:nvPr/>
        </p:nvPicPr>
        <p:blipFill>
          <a:blip r:embed="rId3"/>
          <a:stretch>
            <a:fillRect/>
          </a:stretch>
        </p:blipFill>
        <p:spPr>
          <a:xfrm>
            <a:off x="482200" y="4712564"/>
            <a:ext cx="4151736" cy="1329043"/>
          </a:xfrm>
          <a:prstGeom prst="rect">
            <a:avLst/>
          </a:prstGeom>
        </p:spPr>
      </p:pic>
      <p:pic>
        <p:nvPicPr>
          <p:cNvPr id="11" name="Picture 10">
            <a:extLst>
              <a:ext uri="{FF2B5EF4-FFF2-40B4-BE49-F238E27FC236}">
                <a16:creationId xmlns:a16="http://schemas.microsoft.com/office/drawing/2014/main" id="{EB506F43-50C3-439A-A5B7-3CA62936424C}"/>
              </a:ext>
            </a:extLst>
          </p:cNvPr>
          <p:cNvPicPr>
            <a:picLocks noChangeAspect="1"/>
          </p:cNvPicPr>
          <p:nvPr/>
        </p:nvPicPr>
        <p:blipFill>
          <a:blip r:embed="rId4"/>
          <a:stretch>
            <a:fillRect/>
          </a:stretch>
        </p:blipFill>
        <p:spPr>
          <a:xfrm>
            <a:off x="5036879" y="4799236"/>
            <a:ext cx="2274005" cy="1761897"/>
          </a:xfrm>
          <a:prstGeom prst="rect">
            <a:avLst/>
          </a:prstGeom>
        </p:spPr>
      </p:pic>
      <p:pic>
        <p:nvPicPr>
          <p:cNvPr id="16" name="Picture 15">
            <a:extLst>
              <a:ext uri="{FF2B5EF4-FFF2-40B4-BE49-F238E27FC236}">
                <a16:creationId xmlns:a16="http://schemas.microsoft.com/office/drawing/2014/main" id="{9F0BFB00-A0E1-4192-807D-8C70DDA2841E}"/>
              </a:ext>
            </a:extLst>
          </p:cNvPr>
          <p:cNvPicPr>
            <a:picLocks noChangeAspect="1"/>
          </p:cNvPicPr>
          <p:nvPr/>
        </p:nvPicPr>
        <p:blipFill>
          <a:blip r:embed="rId5"/>
          <a:stretch>
            <a:fillRect/>
          </a:stretch>
        </p:blipFill>
        <p:spPr>
          <a:xfrm>
            <a:off x="200526" y="-168443"/>
            <a:ext cx="11790947" cy="5144335"/>
          </a:xfrm>
          <a:prstGeom prst="rect">
            <a:avLst/>
          </a:prstGeom>
        </p:spPr>
      </p:pic>
      <p:sp>
        <p:nvSpPr>
          <p:cNvPr id="12" name="TextBox 11">
            <a:extLst>
              <a:ext uri="{FF2B5EF4-FFF2-40B4-BE49-F238E27FC236}">
                <a16:creationId xmlns:a16="http://schemas.microsoft.com/office/drawing/2014/main" id="{A1C36A8E-76D2-459B-9CCF-B5400866E9D6}"/>
              </a:ext>
            </a:extLst>
          </p:cNvPr>
          <p:cNvSpPr txBox="1"/>
          <p:nvPr/>
        </p:nvSpPr>
        <p:spPr>
          <a:xfrm>
            <a:off x="3399901" y="721896"/>
            <a:ext cx="6751301" cy="830997"/>
          </a:xfrm>
          <a:prstGeom prst="rect">
            <a:avLst/>
          </a:prstGeom>
          <a:noFill/>
        </p:spPr>
        <p:txBody>
          <a:bodyPr wrap="square" rtlCol="0">
            <a:spAutoFit/>
          </a:bodyPr>
          <a:lstStyle/>
          <a:p>
            <a:r>
              <a:rPr lang="en-US" sz="2400" dirty="0"/>
              <a:t>Our work for this presentation was made</a:t>
            </a:r>
          </a:p>
          <a:p>
            <a:r>
              <a:rPr lang="en-US" sz="2400" dirty="0"/>
              <a:t> with the support of</a:t>
            </a:r>
            <a:r>
              <a:rPr lang="en-US" dirty="0"/>
              <a:t>:</a:t>
            </a:r>
            <a:endParaRPr lang="en-CA" dirty="0"/>
          </a:p>
        </p:txBody>
      </p:sp>
    </p:spTree>
    <p:extLst>
      <p:ext uri="{BB962C8B-B14F-4D97-AF65-F5344CB8AC3E}">
        <p14:creationId xmlns:p14="http://schemas.microsoft.com/office/powerpoint/2010/main" val="2398774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65B07-44EC-475C-9FDF-63C3A6ACAB52}"/>
              </a:ext>
            </a:extLst>
          </p:cNvPr>
          <p:cNvPicPr>
            <a:picLocks noChangeAspect="1"/>
          </p:cNvPicPr>
          <p:nvPr/>
        </p:nvPicPr>
        <p:blipFill>
          <a:blip r:embed="rId2"/>
          <a:stretch>
            <a:fillRect/>
          </a:stretch>
        </p:blipFill>
        <p:spPr>
          <a:xfrm>
            <a:off x="4278641" y="880569"/>
            <a:ext cx="3871371" cy="5002241"/>
          </a:xfrm>
          <a:prstGeom prst="rect">
            <a:avLst/>
          </a:prstGeom>
        </p:spPr>
      </p:pic>
      <p:sp>
        <p:nvSpPr>
          <p:cNvPr id="4" name="TextBox 3">
            <a:extLst>
              <a:ext uri="{FF2B5EF4-FFF2-40B4-BE49-F238E27FC236}">
                <a16:creationId xmlns:a16="http://schemas.microsoft.com/office/drawing/2014/main" id="{CBE461BA-1D67-41C1-97EF-82668B3E9EF8}"/>
              </a:ext>
            </a:extLst>
          </p:cNvPr>
          <p:cNvSpPr txBox="1"/>
          <p:nvPr/>
        </p:nvSpPr>
        <p:spPr>
          <a:xfrm>
            <a:off x="873457" y="5977431"/>
            <a:ext cx="10411530" cy="646331"/>
          </a:xfrm>
          <a:prstGeom prst="rect">
            <a:avLst/>
          </a:prstGeom>
          <a:noFill/>
        </p:spPr>
        <p:txBody>
          <a:bodyPr wrap="square" rtlCol="0">
            <a:spAutoFit/>
          </a:bodyPr>
          <a:lstStyle/>
          <a:p>
            <a:pPr algn="ctr"/>
            <a:r>
              <a:rPr lang="en-US" dirty="0">
                <a:solidFill>
                  <a:srgbClr val="FFFF99"/>
                </a:solidFill>
              </a:rPr>
              <a:t>Do you want us to teach your webmasters or for us to formally monitor your country WWW? </a:t>
            </a:r>
            <a:r>
              <a:rPr lang="en-US" dirty="0"/>
              <a:t> Contact Ericka Ceballos &amp; team at catcaews@gmail.com</a:t>
            </a:r>
            <a:endParaRPr lang="en-CA" dirty="0"/>
          </a:p>
        </p:txBody>
      </p:sp>
      <p:pic>
        <p:nvPicPr>
          <p:cNvPr id="12" name="Picture 11" descr="A close up of a logo&#10;&#10;Description automatically generated">
            <a:extLst>
              <a:ext uri="{FF2B5EF4-FFF2-40B4-BE49-F238E27FC236}">
                <a16:creationId xmlns:a16="http://schemas.microsoft.com/office/drawing/2014/main" id="{F3B36AF6-B904-402E-AEE4-785E4D302FCE}"/>
              </a:ext>
            </a:extLst>
          </p:cNvPr>
          <p:cNvPicPr>
            <a:picLocks noChangeAspect="1"/>
          </p:cNvPicPr>
          <p:nvPr/>
        </p:nvPicPr>
        <p:blipFill>
          <a:blip r:embed="rId3"/>
          <a:stretch>
            <a:fillRect/>
          </a:stretch>
        </p:blipFill>
        <p:spPr>
          <a:xfrm rot="21143796">
            <a:off x="7555224" y="-75985"/>
            <a:ext cx="5057555" cy="5057555"/>
          </a:xfrm>
          <a:prstGeom prst="rect">
            <a:avLst/>
          </a:prstGeom>
        </p:spPr>
      </p:pic>
      <p:sp>
        <p:nvSpPr>
          <p:cNvPr id="3" name="TextBox 2">
            <a:extLst>
              <a:ext uri="{FF2B5EF4-FFF2-40B4-BE49-F238E27FC236}">
                <a16:creationId xmlns:a16="http://schemas.microsoft.com/office/drawing/2014/main" id="{7EFEEEB2-0932-4F54-9717-D00A71A09DD0}"/>
              </a:ext>
            </a:extLst>
          </p:cNvPr>
          <p:cNvSpPr txBox="1"/>
          <p:nvPr/>
        </p:nvSpPr>
        <p:spPr>
          <a:xfrm>
            <a:off x="1636310" y="234238"/>
            <a:ext cx="9156032" cy="646331"/>
          </a:xfrm>
          <a:prstGeom prst="rect">
            <a:avLst/>
          </a:prstGeom>
          <a:noFill/>
        </p:spPr>
        <p:txBody>
          <a:bodyPr wrap="square" rtlCol="0">
            <a:spAutoFit/>
          </a:bodyPr>
          <a:lstStyle/>
          <a:p>
            <a:pPr algn="ctr"/>
            <a:r>
              <a:rPr lang="en-US" dirty="0"/>
              <a:t>Check for more interesting findings and information of our investigation, </a:t>
            </a:r>
          </a:p>
          <a:p>
            <a:pPr algn="ctr"/>
            <a:r>
              <a:rPr lang="en-US" dirty="0"/>
              <a:t>in our new report, </a:t>
            </a:r>
            <a:r>
              <a:rPr lang="en-US" dirty="0">
                <a:solidFill>
                  <a:srgbClr val="FFFF99"/>
                </a:solidFill>
              </a:rPr>
              <a:t>at </a:t>
            </a:r>
            <a:r>
              <a:rPr lang="en-US" b="1" dirty="0">
                <a:solidFill>
                  <a:srgbClr val="FFFF99"/>
                </a:solidFill>
              </a:rPr>
              <a:t>http://www.catca-ews.org/wordpress/e-trade/</a:t>
            </a:r>
            <a:endParaRPr lang="en-CA" b="1" dirty="0">
              <a:solidFill>
                <a:srgbClr val="FFFF99"/>
              </a:solidFill>
            </a:endParaRPr>
          </a:p>
        </p:txBody>
      </p:sp>
      <p:pic>
        <p:nvPicPr>
          <p:cNvPr id="10" name="Picture 9">
            <a:extLst>
              <a:ext uri="{FF2B5EF4-FFF2-40B4-BE49-F238E27FC236}">
                <a16:creationId xmlns:a16="http://schemas.microsoft.com/office/drawing/2014/main" id="{3A0652C8-6512-44E3-ACA4-CF486965AFD9}"/>
              </a:ext>
            </a:extLst>
          </p:cNvPr>
          <p:cNvPicPr>
            <a:picLocks noChangeAspect="1"/>
          </p:cNvPicPr>
          <p:nvPr/>
        </p:nvPicPr>
        <p:blipFill>
          <a:blip r:embed="rId4"/>
          <a:stretch>
            <a:fillRect/>
          </a:stretch>
        </p:blipFill>
        <p:spPr>
          <a:xfrm>
            <a:off x="-70852" y="-236626"/>
            <a:ext cx="3705727" cy="4559973"/>
          </a:xfrm>
          <a:prstGeom prst="rect">
            <a:avLst/>
          </a:prstGeom>
        </p:spPr>
      </p:pic>
    </p:spTree>
    <p:extLst>
      <p:ext uri="{BB962C8B-B14F-4D97-AF65-F5344CB8AC3E}">
        <p14:creationId xmlns:p14="http://schemas.microsoft.com/office/powerpoint/2010/main" val="1651042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49D1-F17F-4B0F-89F9-136FCFAA75C2}"/>
              </a:ext>
            </a:extLst>
          </p:cNvPr>
          <p:cNvSpPr>
            <a:spLocks noGrp="1"/>
          </p:cNvSpPr>
          <p:nvPr>
            <p:ph type="title"/>
          </p:nvPr>
        </p:nvSpPr>
        <p:spPr>
          <a:xfrm>
            <a:off x="1581073" y="807819"/>
            <a:ext cx="9613861" cy="1080938"/>
          </a:xfrm>
        </p:spPr>
        <p:txBody>
          <a:bodyPr/>
          <a:lstStyle/>
          <a:p>
            <a:r>
              <a:rPr lang="en-CA" b="1" dirty="0"/>
              <a:t>Methodology</a:t>
            </a:r>
          </a:p>
        </p:txBody>
      </p:sp>
      <p:sp>
        <p:nvSpPr>
          <p:cNvPr id="3" name="Rectangle 2">
            <a:extLst>
              <a:ext uri="{FF2B5EF4-FFF2-40B4-BE49-F238E27FC236}">
                <a16:creationId xmlns:a16="http://schemas.microsoft.com/office/drawing/2014/main" id="{26178624-609F-4CD2-809B-926D5D0CB5A2}"/>
              </a:ext>
            </a:extLst>
          </p:cNvPr>
          <p:cNvSpPr/>
          <p:nvPr/>
        </p:nvSpPr>
        <p:spPr>
          <a:xfrm>
            <a:off x="1294654" y="2801456"/>
            <a:ext cx="3682409" cy="1908215"/>
          </a:xfrm>
          <a:prstGeom prst="rect">
            <a:avLst/>
          </a:prstGeom>
        </p:spPr>
        <p:txBody>
          <a:bodyPr wrap="square">
            <a:spAutoFit/>
          </a:bodyPr>
          <a:lstStyle/>
          <a:p>
            <a:pPr marL="342900" indent="-342900">
              <a:buFont typeface="Arial" panose="020B0604020202020204" pitchFamily="34" charset="0"/>
              <a:buChar char="•"/>
            </a:pPr>
            <a:r>
              <a:rPr lang="en-US" sz="2000" b="1" dirty="0"/>
              <a:t>Why Mexico? </a:t>
            </a:r>
            <a:br>
              <a:rPr lang="en-US" sz="2000" b="1" dirty="0"/>
            </a:br>
            <a:endParaRPr lang="en-US" sz="2000" b="1" dirty="0"/>
          </a:p>
          <a:p>
            <a:pPr marL="342900" indent="-342900">
              <a:buFont typeface="Arial" panose="020B0604020202020204" pitchFamily="34" charset="0"/>
              <a:buChar char="•"/>
            </a:pPr>
            <a:r>
              <a:rPr lang="en-US" sz="2000" b="1" dirty="0"/>
              <a:t>Monitoring time frame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Challenges</a:t>
            </a:r>
            <a:br>
              <a:rPr lang="en-US" b="1" dirty="0"/>
            </a:br>
            <a:endParaRPr lang="en-CA" dirty="0"/>
          </a:p>
        </p:txBody>
      </p:sp>
      <p:pic>
        <p:nvPicPr>
          <p:cNvPr id="5" name="Picture 4" descr="A red stuffed animal&#10;&#10;Description automatically generated">
            <a:extLst>
              <a:ext uri="{FF2B5EF4-FFF2-40B4-BE49-F238E27FC236}">
                <a16:creationId xmlns:a16="http://schemas.microsoft.com/office/drawing/2014/main" id="{AF7B8514-085B-46FD-A635-4F019BDBACC5}"/>
              </a:ext>
            </a:extLst>
          </p:cNvPr>
          <p:cNvPicPr>
            <a:picLocks noChangeAspect="1"/>
          </p:cNvPicPr>
          <p:nvPr/>
        </p:nvPicPr>
        <p:blipFill>
          <a:blip r:embed="rId2"/>
          <a:stretch>
            <a:fillRect/>
          </a:stretch>
        </p:blipFill>
        <p:spPr>
          <a:xfrm>
            <a:off x="8420100" y="0"/>
            <a:ext cx="3771900" cy="6858000"/>
          </a:xfrm>
          <a:prstGeom prst="rect">
            <a:avLst/>
          </a:prstGeom>
        </p:spPr>
      </p:pic>
    </p:spTree>
    <p:extLst>
      <p:ext uri="{BB962C8B-B14F-4D97-AF65-F5344CB8AC3E}">
        <p14:creationId xmlns:p14="http://schemas.microsoft.com/office/powerpoint/2010/main" val="331268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49" name="Picture 14">
            <a:extLst>
              <a:ext uri="{FF2B5EF4-FFF2-40B4-BE49-F238E27FC236}">
                <a16:creationId xmlns:a16="http://schemas.microsoft.com/office/drawing/2014/main" id="{3642903D-E2C2-479C-8D34-58EE4D107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16">
            <a:extLst>
              <a:ext uri="{FF2B5EF4-FFF2-40B4-BE49-F238E27FC236}">
                <a16:creationId xmlns:a16="http://schemas.microsoft.com/office/drawing/2014/main" id="{85702C0F-ADA4-4983-808A-B85170C9E3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1" name="Picture 18">
            <a:extLst>
              <a:ext uri="{FF2B5EF4-FFF2-40B4-BE49-F238E27FC236}">
                <a16:creationId xmlns:a16="http://schemas.microsoft.com/office/drawing/2014/main" id="{27F581F8-E8F6-4FA0-BD09-82D1740003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2" name="Rectangle 20">
            <a:extLst>
              <a:ext uri="{FF2B5EF4-FFF2-40B4-BE49-F238E27FC236}">
                <a16:creationId xmlns:a16="http://schemas.microsoft.com/office/drawing/2014/main" id="{BE318A3A-C3FE-43DA-891E-469582923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22">
            <a:extLst>
              <a:ext uri="{FF2B5EF4-FFF2-40B4-BE49-F238E27FC236}">
                <a16:creationId xmlns:a16="http://schemas.microsoft.com/office/drawing/2014/main" id="{F68AB0A3-2735-4356-9C6B-3631819A8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4" name="Group 24">
            <a:extLst>
              <a:ext uri="{FF2B5EF4-FFF2-40B4-BE49-F238E27FC236}">
                <a16:creationId xmlns:a16="http://schemas.microsoft.com/office/drawing/2014/main" id="{68BA948F-70B0-4A77-8B3A-D76899271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6" name="Rectangle 25">
              <a:extLst>
                <a:ext uri="{FF2B5EF4-FFF2-40B4-BE49-F238E27FC236}">
                  <a16:creationId xmlns:a16="http://schemas.microsoft.com/office/drawing/2014/main" id="{A223E402-3196-4457-8EAF-46075F77A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6">
              <a:extLst>
                <a:ext uri="{FF2B5EF4-FFF2-40B4-BE49-F238E27FC236}">
                  <a16:creationId xmlns:a16="http://schemas.microsoft.com/office/drawing/2014/main" id="{B6A07951-97CB-4CAE-A103-9B73A2941D5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56" name="Rectangle 28">
            <a:extLst>
              <a:ext uri="{FF2B5EF4-FFF2-40B4-BE49-F238E27FC236}">
                <a16:creationId xmlns:a16="http://schemas.microsoft.com/office/drawing/2014/main" id="{A17827D9-00DF-4D44-93FA-0D17BB5F6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8249D1-F17F-4B0F-89F9-136FCFAA75C2}"/>
              </a:ext>
            </a:extLst>
          </p:cNvPr>
          <p:cNvSpPr>
            <a:spLocks noGrp="1"/>
          </p:cNvSpPr>
          <p:nvPr>
            <p:ph type="title"/>
          </p:nvPr>
        </p:nvSpPr>
        <p:spPr>
          <a:xfrm>
            <a:off x="-386715" y="4561155"/>
            <a:ext cx="8133478" cy="940240"/>
          </a:xfrm>
        </p:spPr>
        <p:txBody>
          <a:bodyPr vert="horz" lIns="91440" tIns="45720" rIns="91440" bIns="45720" rtlCol="0" anchor="b">
            <a:normAutofit/>
          </a:bodyPr>
          <a:lstStyle/>
          <a:p>
            <a:pPr algn="r"/>
            <a:r>
              <a:rPr lang="en-US" b="1" dirty="0"/>
              <a:t>Facebook Results</a:t>
            </a:r>
          </a:p>
        </p:txBody>
      </p:sp>
      <p:pic>
        <p:nvPicPr>
          <p:cNvPr id="8" name="Picture 7" descr="A monkey sitting on a cage&#10;&#10;Description automatically generated">
            <a:extLst>
              <a:ext uri="{FF2B5EF4-FFF2-40B4-BE49-F238E27FC236}">
                <a16:creationId xmlns:a16="http://schemas.microsoft.com/office/drawing/2014/main" id="{D2E032C8-CB1D-4ABF-85B3-F1A388B90C5E}"/>
              </a:ext>
            </a:extLst>
          </p:cNvPr>
          <p:cNvPicPr>
            <a:picLocks noChangeAspect="1"/>
          </p:cNvPicPr>
          <p:nvPr/>
        </p:nvPicPr>
        <p:blipFill>
          <a:blip r:embed="rId5"/>
          <a:stretch>
            <a:fillRect/>
          </a:stretch>
        </p:blipFill>
        <p:spPr>
          <a:xfrm>
            <a:off x="978466" y="636245"/>
            <a:ext cx="2191313" cy="3054096"/>
          </a:xfrm>
          <a:prstGeom prst="rect">
            <a:avLst/>
          </a:prstGeom>
          <a:ln>
            <a:noFill/>
          </a:ln>
          <a:effectLst>
            <a:outerShdw blurRad="76200" dist="63500" dir="5040000" algn="tl" rotWithShape="0">
              <a:srgbClr val="000000">
                <a:alpha val="41000"/>
              </a:srgbClr>
            </a:outerShdw>
          </a:effectLst>
        </p:spPr>
      </p:pic>
      <p:pic>
        <p:nvPicPr>
          <p:cNvPr id="4" name="Picture 3" descr="A picture containing indoor, mammal, small, animal&#10;&#10;Description automatically generated">
            <a:extLst>
              <a:ext uri="{FF2B5EF4-FFF2-40B4-BE49-F238E27FC236}">
                <a16:creationId xmlns:a16="http://schemas.microsoft.com/office/drawing/2014/main" id="{20843D72-BAAD-4AB4-9FFA-6D3FB905B0BD}"/>
              </a:ext>
            </a:extLst>
          </p:cNvPr>
          <p:cNvPicPr>
            <a:picLocks noChangeAspect="1"/>
          </p:cNvPicPr>
          <p:nvPr/>
        </p:nvPicPr>
        <p:blipFill>
          <a:blip r:embed="rId6"/>
          <a:stretch>
            <a:fillRect/>
          </a:stretch>
        </p:blipFill>
        <p:spPr>
          <a:xfrm>
            <a:off x="6263889" y="678559"/>
            <a:ext cx="2264252" cy="3051810"/>
          </a:xfrm>
          <a:prstGeom prst="rect">
            <a:avLst/>
          </a:prstGeom>
          <a:ln>
            <a:noFill/>
          </a:ln>
          <a:effectLst>
            <a:outerShdw blurRad="76200" dist="63500" dir="5040000" algn="tl" rotWithShape="0">
              <a:srgbClr val="000000">
                <a:alpha val="41000"/>
              </a:srgbClr>
            </a:outerShdw>
          </a:effectLst>
        </p:spPr>
      </p:pic>
      <p:pic>
        <p:nvPicPr>
          <p:cNvPr id="6" name="Picture 5" descr="A person holding a monkey&#10;&#10;Description automatically generated">
            <a:extLst>
              <a:ext uri="{FF2B5EF4-FFF2-40B4-BE49-F238E27FC236}">
                <a16:creationId xmlns:a16="http://schemas.microsoft.com/office/drawing/2014/main" id="{D55D5C2E-5E1B-46F9-9BCC-8F5C22A833D5}"/>
              </a:ext>
            </a:extLst>
          </p:cNvPr>
          <p:cNvPicPr>
            <a:picLocks noChangeAspect="1"/>
          </p:cNvPicPr>
          <p:nvPr/>
        </p:nvPicPr>
        <p:blipFill rotWithShape="1">
          <a:blip r:embed="rId7"/>
          <a:srcRect r="5206"/>
          <a:stretch/>
        </p:blipFill>
        <p:spPr>
          <a:xfrm>
            <a:off x="9001125" y="678559"/>
            <a:ext cx="2362905" cy="3051810"/>
          </a:xfrm>
          <a:prstGeom prst="rect">
            <a:avLst/>
          </a:prstGeom>
          <a:ln>
            <a:noFill/>
          </a:ln>
          <a:effectLst>
            <a:outerShdw blurRad="76200" dist="63500" dir="5040000" algn="tl" rotWithShape="0">
              <a:srgbClr val="000000">
                <a:alpha val="41000"/>
              </a:srgbClr>
            </a:outerShdw>
          </a:effectLst>
        </p:spPr>
      </p:pic>
      <p:sp>
        <p:nvSpPr>
          <p:cNvPr id="57" name="Rectangle 30">
            <a:extLst>
              <a:ext uri="{FF2B5EF4-FFF2-40B4-BE49-F238E27FC236}">
                <a16:creationId xmlns:a16="http://schemas.microsoft.com/office/drawing/2014/main" id="{560A09F2-786D-4CE4-974F-AB88F296F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Rectangle 32">
            <a:extLst>
              <a:ext uri="{FF2B5EF4-FFF2-40B4-BE49-F238E27FC236}">
                <a16:creationId xmlns:a16="http://schemas.microsoft.com/office/drawing/2014/main" id="{D331F8E5-DB14-4DCE-A302-0C08B9EEE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34">
            <a:extLst>
              <a:ext uri="{FF2B5EF4-FFF2-40B4-BE49-F238E27FC236}">
                <a16:creationId xmlns:a16="http://schemas.microsoft.com/office/drawing/2014/main" id="{1A05A21D-12A2-4B4F-A3E8-1E368B3D8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at lying on a pink blanket&#10;&#10;Description automatically generated">
            <a:extLst>
              <a:ext uri="{FF2B5EF4-FFF2-40B4-BE49-F238E27FC236}">
                <a16:creationId xmlns:a16="http://schemas.microsoft.com/office/drawing/2014/main" id="{248947C9-C8F6-40B0-A44D-32C4A88BEACA}"/>
              </a:ext>
            </a:extLst>
          </p:cNvPr>
          <p:cNvPicPr>
            <a:picLocks noChangeAspect="1"/>
          </p:cNvPicPr>
          <p:nvPr/>
        </p:nvPicPr>
        <p:blipFill rotWithShape="1">
          <a:blip r:embed="rId10"/>
          <a:srcRect t="5939" b="12737"/>
          <a:stretch/>
        </p:blipFill>
        <p:spPr>
          <a:xfrm>
            <a:off x="3680024" y="678559"/>
            <a:ext cx="2110881" cy="305181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24337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65EFD2-EA5D-4222-9A66-60C2AA9271D4}"/>
              </a:ext>
            </a:extLst>
          </p:cNvPr>
          <p:cNvGraphicFramePr>
            <a:graphicFrameLocks noGrp="1"/>
          </p:cNvGraphicFramePr>
          <p:nvPr>
            <p:extLst>
              <p:ext uri="{D42A27DB-BD31-4B8C-83A1-F6EECF244321}">
                <p14:modId xmlns:p14="http://schemas.microsoft.com/office/powerpoint/2010/main" val="2809216438"/>
              </p:ext>
            </p:extLst>
          </p:nvPr>
        </p:nvGraphicFramePr>
        <p:xfrm>
          <a:off x="5117909" y="76483"/>
          <a:ext cx="7074091" cy="6705034"/>
        </p:xfrm>
        <a:graphic>
          <a:graphicData uri="http://schemas.openxmlformats.org/drawingml/2006/table">
            <a:tbl>
              <a:tblPr firstRow="1" firstCol="1" bandRow="1" bandCol="1"/>
              <a:tblGrid>
                <a:gridCol w="613156">
                  <a:extLst>
                    <a:ext uri="{9D8B030D-6E8A-4147-A177-3AD203B41FA5}">
                      <a16:colId xmlns:a16="http://schemas.microsoft.com/office/drawing/2014/main" val="3491871995"/>
                    </a:ext>
                  </a:extLst>
                </a:gridCol>
                <a:gridCol w="2924958">
                  <a:extLst>
                    <a:ext uri="{9D8B030D-6E8A-4147-A177-3AD203B41FA5}">
                      <a16:colId xmlns:a16="http://schemas.microsoft.com/office/drawing/2014/main" val="586499410"/>
                    </a:ext>
                  </a:extLst>
                </a:gridCol>
                <a:gridCol w="878023">
                  <a:extLst>
                    <a:ext uri="{9D8B030D-6E8A-4147-A177-3AD203B41FA5}">
                      <a16:colId xmlns:a16="http://schemas.microsoft.com/office/drawing/2014/main" val="335378556"/>
                    </a:ext>
                  </a:extLst>
                </a:gridCol>
                <a:gridCol w="1246639">
                  <a:extLst>
                    <a:ext uri="{9D8B030D-6E8A-4147-A177-3AD203B41FA5}">
                      <a16:colId xmlns:a16="http://schemas.microsoft.com/office/drawing/2014/main" val="3048218571"/>
                    </a:ext>
                  </a:extLst>
                </a:gridCol>
                <a:gridCol w="714066">
                  <a:extLst>
                    <a:ext uri="{9D8B030D-6E8A-4147-A177-3AD203B41FA5}">
                      <a16:colId xmlns:a16="http://schemas.microsoft.com/office/drawing/2014/main" val="3860045632"/>
                    </a:ext>
                  </a:extLst>
                </a:gridCol>
                <a:gridCol w="697249">
                  <a:extLst>
                    <a:ext uri="{9D8B030D-6E8A-4147-A177-3AD203B41FA5}">
                      <a16:colId xmlns:a16="http://schemas.microsoft.com/office/drawing/2014/main" val="1978261945"/>
                    </a:ext>
                  </a:extLst>
                </a:gridCol>
              </a:tblGrid>
              <a:tr h="372281">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Family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CITES App.</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Comments on CITES classification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Offers number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animals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816670528"/>
                  </a:ext>
                </a:extLst>
              </a:tr>
              <a:tr h="372281">
                <a:tc rowSpan="4">
                  <a:txBody>
                    <a:bodyPr/>
                    <a:lstStyle/>
                    <a:p>
                      <a:pPr algn="ctr">
                        <a:lnSpc>
                          <a:spcPct val="107000"/>
                        </a:lnSpc>
                        <a:spcAft>
                          <a:spcPts val="0"/>
                        </a:spcAft>
                      </a:pPr>
                      <a:r>
                        <a:rPr lang="en-C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Atelidae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0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mantled howler monkey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Alouatta palliata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251538064"/>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Central American black howler monkey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Alouatta pigra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3286829"/>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brown headed spider monkey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Ateles fusciceps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717090555"/>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Central American spider monkey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Ateles geoffroyi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864195482"/>
                  </a:ext>
                </a:extLst>
              </a:tr>
              <a:tr h="372281">
                <a:tc rowSpan="13">
                  <a:txBody>
                    <a:bodyPr/>
                    <a:lstStyle/>
                    <a:p>
                      <a:pPr algn="ctr">
                        <a:lnSpc>
                          <a:spcPct val="107000"/>
                        </a:lnSpc>
                        <a:spcAft>
                          <a:spcPts val="0"/>
                        </a:spcAft>
                      </a:pPr>
                      <a:r>
                        <a:rPr lang="en-C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Callitrichidae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crowned dwarf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Callibella humilis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494196098"/>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buffy tufted ear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Callithrix aurita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796635706"/>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buffy headed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Callithrix flaviceps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130411312"/>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Geoffroy's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Callithrix geoffroyi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50995333"/>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common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Callithrix jacchus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117</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370295444"/>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Wied's black tufted ear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Callithrix kuhlii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266467083"/>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tufted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Callithrix penicillata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670233888"/>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pygmy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Cebuella pygmaea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554058262"/>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headed marmoset</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Mico nigriceps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625407287"/>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Geoffroy's tamarin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Saguinus geoffroyi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399047889"/>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golden handed tamarin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Saguinus midas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080463771"/>
                  </a:ext>
                </a:extLst>
              </a:tr>
              <a:tr h="372281">
                <a:tc vMerge="1">
                  <a:txBody>
                    <a:bodyPr/>
                    <a:lstStyle/>
                    <a:p>
                      <a:endParaRPr lang="en-CA"/>
                    </a:p>
                  </a:txBody>
                  <a:tcPr/>
                </a:tc>
                <a:tc>
                  <a:txBody>
                    <a:bodyPr/>
                    <a:lstStyle/>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Spix's moustached tamarin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Saguinus mystax</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047167521"/>
                  </a:ext>
                </a:extLst>
              </a:tr>
              <a:tr h="237920">
                <a:tc vMerge="1">
                  <a:txBody>
                    <a:bodyPr/>
                    <a:lstStyle/>
                    <a:p>
                      <a:endParaRPr lang="en-CA"/>
                    </a:p>
                  </a:txBody>
                  <a:tcPr/>
                </a:tc>
                <a:tc>
                  <a:txBody>
                    <a:bodyPr/>
                    <a:lstStyle/>
                    <a:p>
                      <a:pPr algn="ctr">
                        <a:lnSpc>
                          <a:spcPct val="100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handed tamarin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Saguinus niger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23797" marR="2379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797" marR="23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928636181"/>
                  </a:ext>
                </a:extLst>
              </a:tr>
            </a:tbl>
          </a:graphicData>
        </a:graphic>
      </p:graphicFrame>
      <p:sp>
        <p:nvSpPr>
          <p:cNvPr id="3" name="Rectangle 2">
            <a:extLst>
              <a:ext uri="{FF2B5EF4-FFF2-40B4-BE49-F238E27FC236}">
                <a16:creationId xmlns:a16="http://schemas.microsoft.com/office/drawing/2014/main" id="{DDA283E2-D629-40F0-95B7-015B8E2FC22D}"/>
              </a:ext>
            </a:extLst>
          </p:cNvPr>
          <p:cNvSpPr/>
          <p:nvPr/>
        </p:nvSpPr>
        <p:spPr>
          <a:xfrm>
            <a:off x="898298" y="1360514"/>
            <a:ext cx="3489277" cy="707886"/>
          </a:xfrm>
          <a:prstGeom prst="rect">
            <a:avLst/>
          </a:prstGeom>
        </p:spPr>
        <p:txBody>
          <a:bodyPr wrap="square">
            <a:spAutoFit/>
          </a:bodyPr>
          <a:lstStyle/>
          <a:p>
            <a:pPr algn="ctr"/>
            <a:r>
              <a:rPr lang="en-US" sz="2000" dirty="0"/>
              <a:t>Table I.-Species of primates</a:t>
            </a:r>
          </a:p>
          <a:p>
            <a:pPr algn="ctr"/>
            <a:r>
              <a:rPr lang="en-US" sz="2000" dirty="0"/>
              <a:t>found in Facebook Mexico</a:t>
            </a:r>
          </a:p>
        </p:txBody>
      </p:sp>
      <p:pic>
        <p:nvPicPr>
          <p:cNvPr id="4" name="Picture 3">
            <a:extLst>
              <a:ext uri="{FF2B5EF4-FFF2-40B4-BE49-F238E27FC236}">
                <a16:creationId xmlns:a16="http://schemas.microsoft.com/office/drawing/2014/main" id="{57A6EB5A-6A31-401D-AC17-401ABA35E033}"/>
              </a:ext>
            </a:extLst>
          </p:cNvPr>
          <p:cNvPicPr>
            <a:picLocks noChangeAspect="1"/>
          </p:cNvPicPr>
          <p:nvPr/>
        </p:nvPicPr>
        <p:blipFill>
          <a:blip r:embed="rId2"/>
          <a:stretch>
            <a:fillRect/>
          </a:stretch>
        </p:blipFill>
        <p:spPr>
          <a:xfrm>
            <a:off x="1326087" y="2821891"/>
            <a:ext cx="2633700" cy="1743607"/>
          </a:xfrm>
          <a:prstGeom prst="rect">
            <a:avLst/>
          </a:prstGeom>
        </p:spPr>
      </p:pic>
    </p:spTree>
    <p:extLst>
      <p:ext uri="{BB962C8B-B14F-4D97-AF65-F5344CB8AC3E}">
        <p14:creationId xmlns:p14="http://schemas.microsoft.com/office/powerpoint/2010/main" val="1665267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DEA652A-8E41-4B89-8861-87D6A7E2BD27}"/>
              </a:ext>
            </a:extLst>
          </p:cNvPr>
          <p:cNvGraphicFramePr>
            <a:graphicFrameLocks noGrp="1"/>
          </p:cNvGraphicFramePr>
          <p:nvPr>
            <p:extLst>
              <p:ext uri="{D42A27DB-BD31-4B8C-83A1-F6EECF244321}">
                <p14:modId xmlns:p14="http://schemas.microsoft.com/office/powerpoint/2010/main" val="928238038"/>
              </p:ext>
            </p:extLst>
          </p:nvPr>
        </p:nvGraphicFramePr>
        <p:xfrm>
          <a:off x="5257680" y="0"/>
          <a:ext cx="6934319" cy="6890004"/>
        </p:xfrm>
        <a:graphic>
          <a:graphicData uri="http://schemas.openxmlformats.org/drawingml/2006/table">
            <a:tbl>
              <a:tblPr firstRow="1" firstCol="1" bandRow="1" bandCol="1"/>
              <a:tblGrid>
                <a:gridCol w="3199829">
                  <a:extLst>
                    <a:ext uri="{9D8B030D-6E8A-4147-A177-3AD203B41FA5}">
                      <a16:colId xmlns:a16="http://schemas.microsoft.com/office/drawing/2014/main" val="1613431116"/>
                    </a:ext>
                  </a:extLst>
                </a:gridCol>
                <a:gridCol w="530589">
                  <a:extLst>
                    <a:ext uri="{9D8B030D-6E8A-4147-A177-3AD203B41FA5}">
                      <a16:colId xmlns:a16="http://schemas.microsoft.com/office/drawing/2014/main" val="3867815572"/>
                    </a:ext>
                  </a:extLst>
                </a:gridCol>
                <a:gridCol w="2464540">
                  <a:extLst>
                    <a:ext uri="{9D8B030D-6E8A-4147-A177-3AD203B41FA5}">
                      <a16:colId xmlns:a16="http://schemas.microsoft.com/office/drawing/2014/main" val="1097549715"/>
                    </a:ext>
                  </a:extLst>
                </a:gridCol>
                <a:gridCol w="332901">
                  <a:extLst>
                    <a:ext uri="{9D8B030D-6E8A-4147-A177-3AD203B41FA5}">
                      <a16:colId xmlns:a16="http://schemas.microsoft.com/office/drawing/2014/main" val="1034173861"/>
                    </a:ext>
                  </a:extLst>
                </a:gridCol>
                <a:gridCol w="406460">
                  <a:extLst>
                    <a:ext uri="{9D8B030D-6E8A-4147-A177-3AD203B41FA5}">
                      <a16:colId xmlns:a16="http://schemas.microsoft.com/office/drawing/2014/main" val="1444947699"/>
                    </a:ext>
                  </a:extLst>
                </a:gridCol>
              </a:tblGrid>
              <a:tr h="379663">
                <a:tc>
                  <a:txBody>
                    <a:bodyPr/>
                    <a:lstStyle/>
                    <a:p>
                      <a:pPr algn="ctr">
                        <a:lnSpc>
                          <a:spcPct val="107000"/>
                        </a:lnSpc>
                        <a:spcAft>
                          <a:spcPts val="0"/>
                        </a:spcAft>
                      </a:pPr>
                      <a:r>
                        <a:rPr lang="en-C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black mantled tamarin</a:t>
                      </a:r>
                    </a:p>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Saguinus nigricollis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18668" marR="186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CA"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3719346"/>
                  </a:ext>
                </a:extLst>
              </a:tr>
              <a:tr h="379663">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cotton top tamarin                                                   Saguinus oedipus</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18668" marR="186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461686594"/>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Humboldt's white fronted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Cebus albifrons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Times New Roman" panose="02020603050405020304" pitchFamily="18" charset="0"/>
                      </a:endParaRPr>
                    </a:p>
                  </a:txBody>
                  <a:tcPr marL="18668" marR="186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158783153"/>
                  </a:ext>
                </a:extLst>
              </a:tr>
              <a:tr h="379663">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Colombian white-faced capuchin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Cebus capucinus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Times New Roman" panose="02020603050405020304" pitchFamily="18" charset="0"/>
                      </a:endParaRPr>
                    </a:p>
                  </a:txBody>
                  <a:tcPr marL="18668" marR="186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284626936"/>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shock headed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Cebus cuscinus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albifrons cuscinus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171472018"/>
                  </a:ext>
                </a:extLst>
              </a:tr>
              <a:tr h="379663">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Panamanian white-faced capuchin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Cebus imitator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capucinus imitator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82</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78869682"/>
                  </a:ext>
                </a:extLst>
              </a:tr>
              <a:tr h="299038">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Kaapori capuchin</a:t>
                      </a:r>
                      <a:r>
                        <a:rPr lang="en-CA" sz="1200" b="1"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CA" sz="1200" dirty="0">
                          <a:solidFill>
                            <a:srgbClr val="000000"/>
                          </a:solidFill>
                          <a:effectLst/>
                          <a:latin typeface="Calibri" panose="020F0502020204030204" pitchFamily="34" charset="0"/>
                          <a:cs typeface="Times New Roman" panose="02020603050405020304" pitchFamily="18" charset="0"/>
                        </a:rPr>
                        <a:t>Cebus kaapori</a:t>
                      </a:r>
                      <a:r>
                        <a:rPr lang="en-CA" sz="1200" dirty="0">
                          <a:effectLst/>
                          <a:latin typeface="Calibri" panose="020F0502020204030204" pitchFamily="34" charset="0"/>
                          <a:cs typeface="Times New Roman" panose="02020603050405020304" pitchFamily="18" charset="0"/>
                        </a:rPr>
                        <a:t> </a:t>
                      </a: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18668" marR="186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521266158"/>
                  </a:ext>
                </a:extLst>
              </a:tr>
              <a:tr h="379663">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Sierra de Perija white fronted capuchin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Cebus leucocephalus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albifrons leucocephalus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421075220"/>
                  </a:ext>
                </a:extLst>
              </a:tr>
              <a:tr h="379663">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wedge capped capuchin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Cebus olivaceus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582219042"/>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Peruvian white fronted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Cebus yuracus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albifrons yuracus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604476012"/>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tufted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Sapajus apella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apella</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66940023"/>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hooded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Sapajus cay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libidinosus paraguayanus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438126190"/>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striped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Sapajus libidinosus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libidinosus libidinosus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727363211"/>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Sapajus nigritus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nigritus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409184277"/>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crested capuchin</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Sapajus robustus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Cebus apella robustus and recently as Cebus nigritus robustus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763308886"/>
                  </a:ext>
                </a:extLst>
              </a:tr>
              <a:tr h="379663">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Humboldt's squirrel monkey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Saimiri cassiquiarensis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Saimiri sciureus cassiquiarensis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47</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532548032"/>
                  </a:ext>
                </a:extLst>
              </a:tr>
              <a:tr h="357458">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Collins' squirrel monkey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Saimiri collinsi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18668" marR="186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026315890"/>
                  </a:ext>
                </a:extLst>
              </a:tr>
              <a:tr h="263438">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Guianan squirrel monkey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Saimiri sciureus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Times New Roman" panose="02020603050405020304" pitchFamily="18" charset="0"/>
                      </a:endParaRPr>
                    </a:p>
                  </a:txBody>
                  <a:tcPr marL="18668" marR="186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668" marR="18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249188845"/>
                  </a:ext>
                </a:extLst>
              </a:tr>
            </a:tbl>
          </a:graphicData>
        </a:graphic>
      </p:graphicFrame>
      <p:graphicFrame>
        <p:nvGraphicFramePr>
          <p:cNvPr id="11" name="Table 10">
            <a:extLst>
              <a:ext uri="{FF2B5EF4-FFF2-40B4-BE49-F238E27FC236}">
                <a16:creationId xmlns:a16="http://schemas.microsoft.com/office/drawing/2014/main" id="{14132D9A-E41A-4F14-8BB0-FDA970B3C2A9}"/>
              </a:ext>
            </a:extLst>
          </p:cNvPr>
          <p:cNvGraphicFramePr>
            <a:graphicFrameLocks noGrp="1"/>
          </p:cNvGraphicFramePr>
          <p:nvPr>
            <p:extLst>
              <p:ext uri="{D42A27DB-BD31-4B8C-83A1-F6EECF244321}">
                <p14:modId xmlns:p14="http://schemas.microsoft.com/office/powerpoint/2010/main" val="2431680005"/>
              </p:ext>
            </p:extLst>
          </p:nvPr>
        </p:nvGraphicFramePr>
        <p:xfrm>
          <a:off x="4672263" y="-12032"/>
          <a:ext cx="565485" cy="6858000"/>
        </p:xfrm>
        <a:graphic>
          <a:graphicData uri="http://schemas.openxmlformats.org/drawingml/2006/table">
            <a:tbl>
              <a:tblPr/>
              <a:tblGrid>
                <a:gridCol w="565485">
                  <a:extLst>
                    <a:ext uri="{9D8B030D-6E8A-4147-A177-3AD203B41FA5}">
                      <a16:colId xmlns:a16="http://schemas.microsoft.com/office/drawing/2014/main" val="4284980489"/>
                    </a:ext>
                  </a:extLst>
                </a:gridCol>
              </a:tblGrid>
              <a:tr h="6858000">
                <a:tc>
                  <a:txBody>
                    <a:bodyPr/>
                    <a:lstStyle/>
                    <a:p>
                      <a:endParaRPr lang="en-CA"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36156491"/>
                  </a:ext>
                </a:extLst>
              </a:tr>
            </a:tbl>
          </a:graphicData>
        </a:graphic>
      </p:graphicFrame>
      <p:pic>
        <p:nvPicPr>
          <p:cNvPr id="12" name="Picture 11">
            <a:extLst>
              <a:ext uri="{FF2B5EF4-FFF2-40B4-BE49-F238E27FC236}">
                <a16:creationId xmlns:a16="http://schemas.microsoft.com/office/drawing/2014/main" id="{A0BB5C97-BF79-48C3-9DEB-337ACD0A9055}"/>
              </a:ext>
            </a:extLst>
          </p:cNvPr>
          <p:cNvPicPr>
            <a:picLocks noChangeAspect="1"/>
          </p:cNvPicPr>
          <p:nvPr/>
        </p:nvPicPr>
        <p:blipFill>
          <a:blip r:embed="rId2">
            <a:clrChange>
              <a:clrFrom>
                <a:srgbClr val="D0CECE"/>
              </a:clrFrom>
              <a:clrTo>
                <a:srgbClr val="D0CECE">
                  <a:alpha val="0"/>
                </a:srgbClr>
              </a:clrTo>
            </a:clrChange>
          </a:blip>
          <a:stretch>
            <a:fillRect/>
          </a:stretch>
        </p:blipFill>
        <p:spPr>
          <a:xfrm>
            <a:off x="4729760" y="2386179"/>
            <a:ext cx="450490" cy="1298561"/>
          </a:xfrm>
          <a:prstGeom prst="rect">
            <a:avLst/>
          </a:prstGeom>
        </p:spPr>
      </p:pic>
      <p:cxnSp>
        <p:nvCxnSpPr>
          <p:cNvPr id="17" name="Straight Connector 16">
            <a:extLst>
              <a:ext uri="{FF2B5EF4-FFF2-40B4-BE49-F238E27FC236}">
                <a16:creationId xmlns:a16="http://schemas.microsoft.com/office/drawing/2014/main" id="{94ADCE16-12D5-4BA8-BB5C-DDD500346DDD}"/>
              </a:ext>
            </a:extLst>
          </p:cNvPr>
          <p:cNvCxnSpPr/>
          <p:nvPr/>
        </p:nvCxnSpPr>
        <p:spPr>
          <a:xfrm>
            <a:off x="4672263" y="757990"/>
            <a:ext cx="585417" cy="0"/>
          </a:xfrm>
          <a:prstGeom prst="line">
            <a:avLst/>
          </a:prstGeom>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5AF9AEE4-610D-47DF-A9A3-C3A468D3126C}"/>
              </a:ext>
            </a:extLst>
          </p:cNvPr>
          <p:cNvPicPr>
            <a:picLocks noChangeAspect="1"/>
          </p:cNvPicPr>
          <p:nvPr/>
        </p:nvPicPr>
        <p:blipFill>
          <a:blip r:embed="rId3"/>
          <a:stretch>
            <a:fillRect/>
          </a:stretch>
        </p:blipFill>
        <p:spPr>
          <a:xfrm>
            <a:off x="1041217" y="2386179"/>
            <a:ext cx="2847519" cy="1853222"/>
          </a:xfrm>
          <a:prstGeom prst="rect">
            <a:avLst/>
          </a:prstGeom>
        </p:spPr>
      </p:pic>
    </p:spTree>
    <p:extLst>
      <p:ext uri="{BB962C8B-B14F-4D97-AF65-F5344CB8AC3E}">
        <p14:creationId xmlns:p14="http://schemas.microsoft.com/office/powerpoint/2010/main" val="345240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D60D6E8-FF3D-4DB6-A370-FB0B137B678A}"/>
              </a:ext>
            </a:extLst>
          </p:cNvPr>
          <p:cNvSpPr>
            <a:spLocks noChangeArrowheads="1"/>
          </p:cNvSpPr>
          <p:nvPr/>
        </p:nvSpPr>
        <p:spPr bwMode="auto">
          <a:xfrm>
            <a:off x="8518191" y="241943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2">
            <a:extLst>
              <a:ext uri="{FF2B5EF4-FFF2-40B4-BE49-F238E27FC236}">
                <a16:creationId xmlns:a16="http://schemas.microsoft.com/office/drawing/2014/main" id="{50537B25-FFC9-4A66-ABDF-D21247DFF89C}"/>
              </a:ext>
            </a:extLst>
          </p:cNvPr>
          <p:cNvSpPr>
            <a:spLocks noChangeArrowheads="1"/>
          </p:cNvSpPr>
          <p:nvPr/>
        </p:nvSpPr>
        <p:spPr bwMode="auto">
          <a:xfrm>
            <a:off x="3825875" y="23352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9" name="Table 8">
            <a:extLst>
              <a:ext uri="{FF2B5EF4-FFF2-40B4-BE49-F238E27FC236}">
                <a16:creationId xmlns:a16="http://schemas.microsoft.com/office/drawing/2014/main" id="{F58B8C17-3492-47CC-A37B-2E592D392E8F}"/>
              </a:ext>
            </a:extLst>
          </p:cNvPr>
          <p:cNvGraphicFramePr>
            <a:graphicFrameLocks noGrp="1"/>
          </p:cNvGraphicFramePr>
          <p:nvPr>
            <p:extLst>
              <p:ext uri="{D42A27DB-BD31-4B8C-83A1-F6EECF244321}">
                <p14:modId xmlns:p14="http://schemas.microsoft.com/office/powerpoint/2010/main" val="543732994"/>
              </p:ext>
            </p:extLst>
          </p:nvPr>
        </p:nvGraphicFramePr>
        <p:xfrm>
          <a:off x="3982452" y="506353"/>
          <a:ext cx="8209544" cy="6323516"/>
        </p:xfrm>
        <a:graphic>
          <a:graphicData uri="http://schemas.openxmlformats.org/drawingml/2006/table">
            <a:tbl>
              <a:tblPr firstRow="1" firstCol="1" bandRow="1" bandCol="1"/>
              <a:tblGrid>
                <a:gridCol w="720960">
                  <a:extLst>
                    <a:ext uri="{9D8B030D-6E8A-4147-A177-3AD203B41FA5}">
                      <a16:colId xmlns:a16="http://schemas.microsoft.com/office/drawing/2014/main" val="3563475025"/>
                    </a:ext>
                  </a:extLst>
                </a:gridCol>
                <a:gridCol w="3681354">
                  <a:extLst>
                    <a:ext uri="{9D8B030D-6E8A-4147-A177-3AD203B41FA5}">
                      <a16:colId xmlns:a16="http://schemas.microsoft.com/office/drawing/2014/main" val="1147610775"/>
                    </a:ext>
                  </a:extLst>
                </a:gridCol>
                <a:gridCol w="527736">
                  <a:extLst>
                    <a:ext uri="{9D8B030D-6E8A-4147-A177-3AD203B41FA5}">
                      <a16:colId xmlns:a16="http://schemas.microsoft.com/office/drawing/2014/main" val="2188911624"/>
                    </a:ext>
                  </a:extLst>
                </a:gridCol>
                <a:gridCol w="1480987">
                  <a:extLst>
                    <a:ext uri="{9D8B030D-6E8A-4147-A177-3AD203B41FA5}">
                      <a16:colId xmlns:a16="http://schemas.microsoft.com/office/drawing/2014/main" val="3701930202"/>
                    </a:ext>
                  </a:extLst>
                </a:gridCol>
                <a:gridCol w="938211">
                  <a:extLst>
                    <a:ext uri="{9D8B030D-6E8A-4147-A177-3AD203B41FA5}">
                      <a16:colId xmlns:a16="http://schemas.microsoft.com/office/drawing/2014/main" val="796292737"/>
                    </a:ext>
                  </a:extLst>
                </a:gridCol>
                <a:gridCol w="860296">
                  <a:extLst>
                    <a:ext uri="{9D8B030D-6E8A-4147-A177-3AD203B41FA5}">
                      <a16:colId xmlns:a16="http://schemas.microsoft.com/office/drawing/2014/main" val="3214544167"/>
                    </a:ext>
                  </a:extLst>
                </a:gridCol>
              </a:tblGrid>
              <a:tr h="363183">
                <a:tc rowSpan="8">
                  <a:txBody>
                    <a:bodyPr/>
                    <a:lstStyle/>
                    <a:p>
                      <a:pPr algn="ctr">
                        <a:lnSpc>
                          <a:spcPct val="107000"/>
                        </a:lnSpc>
                        <a:spcAft>
                          <a:spcPts val="0"/>
                        </a:spcAft>
                      </a:pPr>
                      <a:r>
                        <a:rPr lang="en-CA"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Cercopithecidae</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vervet monkey</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Chlorocebus pygerythrus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626579452"/>
                  </a:ext>
                </a:extLst>
              </a:tr>
              <a:tr h="363183">
                <a:tc vMerge="1">
                  <a:txBody>
                    <a:bodyPr/>
                    <a:lstStyle/>
                    <a:p>
                      <a:endParaRPr lang="en-CA"/>
                    </a:p>
                  </a:txBody>
                  <a:tcPr/>
                </a:tc>
                <a:tc>
                  <a:txBody>
                    <a:bodyPr/>
                    <a:lstStyle/>
                    <a:p>
                      <a:pPr algn="ctr">
                        <a:lnSpc>
                          <a:spcPct val="107000"/>
                        </a:lnSpc>
                        <a:spcAft>
                          <a:spcPts val="0"/>
                        </a:spcAft>
                      </a:pPr>
                      <a:r>
                        <a:rPr lang="en-C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patas</a:t>
                      </a: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monkey</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Erythrocebus</a:t>
                      </a: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C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patas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50252704"/>
                  </a:ext>
                </a:extLst>
              </a:tr>
              <a:tr h="112608">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long tailed macaque</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Macaca fascicularis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effectLst/>
                          <a:latin typeface="Calibri" panose="020F0502020204030204" pitchFamily="34" charset="0"/>
                          <a:ea typeface="Calibri" panose="020F0502020204030204" pitchFamily="34" charset="0"/>
                          <a:cs typeface="Calibri" panose="020F0502020204030204" pitchFamily="34" charset="0"/>
                        </a:rPr>
                        <a:t> </a:t>
                      </a:r>
                    </a:p>
                    <a:p>
                      <a:pPr algn="ctr">
                        <a:lnSpc>
                          <a:spcPct val="107000"/>
                        </a:lnSpc>
                        <a:spcAft>
                          <a:spcPts val="0"/>
                        </a:spcAft>
                      </a:pPr>
                      <a:r>
                        <a:rPr lang="en-CA" sz="1200">
                          <a:effectLst/>
                          <a:latin typeface="Calibri" panose="020F0502020204030204" pitchFamily="34" charset="0"/>
                          <a:ea typeface="Calibri" panose="020F0502020204030204" pitchFamily="34" charset="0"/>
                          <a:cs typeface="Calibri" panose="020F0502020204030204" pitchFamily="34" charset="0"/>
                        </a:rPr>
                        <a:t> </a:t>
                      </a:r>
                    </a:p>
                    <a:p>
                      <a:pPr algn="ctr">
                        <a:lnSpc>
                          <a:spcPct val="107000"/>
                        </a:lnSpc>
                        <a:spcAft>
                          <a:spcPts val="0"/>
                        </a:spcAft>
                      </a:pPr>
                      <a:r>
                        <a:rPr lang="en-CA" sz="1200">
                          <a:effectLst/>
                          <a:latin typeface="Calibri" panose="020F0502020204030204" pitchFamily="34" charset="0"/>
                          <a:ea typeface="Calibri" panose="020F0502020204030204" pitchFamily="34" charset="0"/>
                          <a:cs typeface="Calibri" panose="020F0502020204030204" pitchFamily="34" charset="0"/>
                        </a:rPr>
                        <a:t> </a:t>
                      </a: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112301437"/>
                  </a:ext>
                </a:extLst>
              </a:tr>
              <a:tr h="363183">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rhesus macaque</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Macaca mulatta</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656743453"/>
                  </a:ext>
                </a:extLst>
              </a:tr>
              <a:tr h="363183">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Mandrill</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Mandrillus</a:t>
                      </a: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sphinx</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895853518"/>
                  </a:ext>
                </a:extLst>
              </a:tr>
              <a:tr h="363183">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olive baboon</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Papio</a:t>
                      </a: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Anubis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31</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445077062"/>
                  </a:ext>
                </a:extLst>
              </a:tr>
              <a:tr h="363183">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hamadryas baboon</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Papio</a:t>
                      </a: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hamadryas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24</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139110986"/>
                  </a:ext>
                </a:extLst>
              </a:tr>
              <a:tr h="363183">
                <a:tc vMerge="1">
                  <a:txBody>
                    <a:bodyPr/>
                    <a:lstStyle/>
                    <a:p>
                      <a:endParaRPr lang="en-CA"/>
                    </a:p>
                  </a:txBody>
                  <a:tcPr/>
                </a:tc>
                <a:tc>
                  <a:txBody>
                    <a:bodyPr/>
                    <a:lstStyle/>
                    <a:p>
                      <a:pPr algn="ctr">
                        <a:lnSpc>
                          <a:spcPct val="107000"/>
                        </a:lnSpc>
                        <a:spcAft>
                          <a:spcPts val="0"/>
                        </a:spcAft>
                      </a:pPr>
                      <a:r>
                        <a:rPr lang="en-C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Kinda</a:t>
                      </a: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baboon</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Papio</a:t>
                      </a: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CA"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kindae</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as Papio cynocephalus kindae</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280355512"/>
                  </a:ext>
                </a:extLst>
              </a:tr>
              <a:tr h="429426">
                <a:tc>
                  <a:txBody>
                    <a:bodyPr/>
                    <a:lstStyle/>
                    <a:p>
                      <a:pPr algn="ctr">
                        <a:lnSpc>
                          <a:spcPct val="107000"/>
                        </a:lnSpc>
                        <a:spcAft>
                          <a:spcPts val="0"/>
                        </a:spcAft>
                      </a:pPr>
                      <a:r>
                        <a:rPr lang="en-CA"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Hominidae</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Chimpanzee</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Pan troglodytes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062516224"/>
                  </a:ext>
                </a:extLst>
              </a:tr>
              <a:tr h="363183">
                <a:tc rowSpan="4">
                  <a:txBody>
                    <a:bodyPr/>
                    <a:lstStyle/>
                    <a:p>
                      <a:pPr algn="ctr">
                        <a:lnSpc>
                          <a:spcPct val="107000"/>
                        </a:lnSpc>
                        <a:spcAft>
                          <a:spcPts val="0"/>
                        </a:spcAft>
                      </a:pPr>
                      <a:r>
                        <a:rPr lang="en-CA"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Pitheciidae</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black fronted titi monkey</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Callicebus nigrifrons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056574754"/>
                  </a:ext>
                </a:extLst>
              </a:tr>
              <a:tr h="363183">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brown titi monkey</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Plecturocebus brunneus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Callicebus brunneus</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018686688"/>
                  </a:ext>
                </a:extLst>
              </a:tr>
              <a:tr h="373069">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ashy back titi monkey</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Plecturocebus cinerascens</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Callicebus cinerascens</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63305465"/>
                  </a:ext>
                </a:extLst>
              </a:tr>
              <a:tr h="363183">
                <a:tc vMerge="1">
                  <a:txBody>
                    <a:bodyPr/>
                    <a:lstStyle/>
                    <a:p>
                      <a:endParaRPr lang="en-CA"/>
                    </a:p>
                  </a:txBody>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Toppin’s titi</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Plecturocebus toppini</a:t>
                      </a:r>
                      <a:endParaRPr lang="en-CA" sz="1200" i="1"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II</a:t>
                      </a:r>
                      <a:endParaRPr lang="en-CA" sz="11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Callicebus cupreus</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CA" sz="120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98572657"/>
                  </a:ext>
                </a:extLst>
              </a:tr>
              <a:tr h="388937">
                <a:tc rowSpan="2">
                  <a:txBody>
                    <a:bodyPr/>
                    <a:lstStyle/>
                    <a:p>
                      <a:pPr marR="0" indent="0" algn="ctr" rtl="0">
                        <a:lnSpc>
                          <a:spcPct val="107000"/>
                        </a:lnSpc>
                        <a:spcBef>
                          <a:spcPts val="0"/>
                        </a:spcBef>
                        <a:spcAft>
                          <a:spcPts val="0"/>
                        </a:spcAft>
                      </a:pPr>
                      <a:r>
                        <a:rPr lang="en-CA" sz="1100" b="1" kern="1200" dirty="0">
                          <a:ln>
                            <a:noFill/>
                          </a:ln>
                          <a:solidFill>
                            <a:srgbClr val="000000"/>
                          </a:solidFill>
                          <a:effectLst/>
                          <a:latin typeface="Calibri Light" panose="020F0302020204030204" pitchFamily="34" charset="0"/>
                          <a:cs typeface="Calibri Light" panose="020F0302020204030204" pitchFamily="34" charset="0"/>
                        </a:rPr>
                        <a:t>            </a:t>
                      </a:r>
                      <a:r>
                        <a:rPr lang="en-CA" sz="1100" b="1" kern="1200" dirty="0">
                          <a:ln>
                            <a:noFill/>
                          </a:ln>
                          <a:solidFill>
                            <a:srgbClr val="000000"/>
                          </a:solidFill>
                          <a:effectLst/>
                          <a:latin typeface="Calibri" panose="020F0502020204030204" pitchFamily="34" charset="0"/>
                          <a:cs typeface="Calibri" panose="020F0502020204030204" pitchFamily="34" charset="0"/>
                        </a:rPr>
                        <a:t>Lemuridae</a:t>
                      </a:r>
                      <a:endParaRPr lang="en-CA" sz="1100" b="1" kern="1400" dirty="0">
                        <a:ln>
                          <a:noFill/>
                        </a:ln>
                        <a:solidFill>
                          <a:srgbClr val="000000"/>
                        </a:solidFill>
                        <a:effectLst/>
                        <a:latin typeface="Calibri" panose="020F0502020204030204" pitchFamily="34" charset="0"/>
                        <a:cs typeface="Calibri" panose="020F0502020204030204" pitchFamily="34" charset="0"/>
                      </a:endParaRPr>
                    </a:p>
                    <a:p>
                      <a:pPr marR="0" indent="0" algn="ctr" rtl="0">
                        <a:lnSpc>
                          <a:spcPct val="107000"/>
                        </a:lnSpc>
                        <a:spcBef>
                          <a:spcPts val="0"/>
                        </a:spcBef>
                        <a:spcAft>
                          <a:spcPts val="0"/>
                        </a:spcAft>
                      </a:pPr>
                      <a:r>
                        <a:rPr lang="en-CA" sz="1000" kern="1400" dirty="0">
                          <a:ln>
                            <a:noFill/>
                          </a:ln>
                          <a:solidFill>
                            <a:srgbClr val="000000"/>
                          </a:solidFill>
                          <a:effectLst/>
                          <a:latin typeface="Arial Narrow" panose="020B0606020202030204" pitchFamily="34" charset="0"/>
                        </a:rPr>
                        <a:t> </a:t>
                      </a:r>
                      <a:endParaRPr lang="en-CA" sz="668" kern="1400" dirty="0">
                        <a:ln>
                          <a:noFill/>
                        </a:ln>
                        <a:solidFill>
                          <a:srgbClr val="000000"/>
                        </a:solidFill>
                        <a:effectLst/>
                        <a:latin typeface="Constantia" panose="02030602050306030303" pitchFamily="18" charset="0"/>
                      </a:endParaRPr>
                    </a:p>
                  </a:txBody>
                  <a:tcPr marL="20066" marR="20066" marT="952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R="0" indent="0" algn="ctr" rtl="0">
                        <a:lnSpc>
                          <a:spcPct val="107000"/>
                        </a:lnSpc>
                        <a:spcBef>
                          <a:spcPts val="0"/>
                        </a:spcBef>
                        <a:spcAft>
                          <a:spcPts val="0"/>
                        </a:spcAft>
                      </a:pPr>
                      <a:r>
                        <a:rPr lang="en-US" sz="1200" b="0" kern="1200" dirty="0">
                          <a:ln>
                            <a:noFill/>
                          </a:ln>
                          <a:solidFill>
                            <a:srgbClr val="000000"/>
                          </a:solidFill>
                          <a:effectLst/>
                          <a:latin typeface="Calibri" panose="020F0502020204030204" pitchFamily="34" charset="0"/>
                          <a:cs typeface="Calibri" panose="020F0502020204030204" pitchFamily="34" charset="0"/>
                        </a:rPr>
                        <a:t>ring tailed lemur</a:t>
                      </a:r>
                      <a:endParaRPr lang="en-US" sz="1200" b="0" kern="1400" dirty="0">
                        <a:ln>
                          <a:noFill/>
                        </a:ln>
                        <a:solidFill>
                          <a:srgbClr val="000000"/>
                        </a:solidFill>
                        <a:effectLst/>
                        <a:latin typeface="Calibri" panose="020F0502020204030204" pitchFamily="34" charset="0"/>
                        <a:cs typeface="Calibri" panose="020F0502020204030204" pitchFamily="34" charset="0"/>
                      </a:endParaRPr>
                    </a:p>
                    <a:p>
                      <a:pPr marR="0" indent="0" algn="ctr" rtl="0">
                        <a:lnSpc>
                          <a:spcPct val="107000"/>
                        </a:lnSpc>
                        <a:spcBef>
                          <a:spcPts val="0"/>
                        </a:spcBef>
                        <a:spcAft>
                          <a:spcPts val="0"/>
                        </a:spcAft>
                      </a:pPr>
                      <a:r>
                        <a:rPr lang="en-US" sz="1200" b="0" i="1" kern="1200" dirty="0">
                          <a:ln>
                            <a:noFill/>
                          </a:ln>
                          <a:solidFill>
                            <a:srgbClr val="000000"/>
                          </a:solidFill>
                          <a:effectLst/>
                          <a:latin typeface="Calibri" panose="020F0502020204030204" pitchFamily="34" charset="0"/>
                          <a:cs typeface="Calibri" panose="020F0502020204030204" pitchFamily="34" charset="0"/>
                        </a:rPr>
                        <a:t>Lemur catta</a:t>
                      </a:r>
                      <a:endParaRPr lang="en-US" sz="1200" b="0" kern="1400" dirty="0">
                        <a:ln>
                          <a:noFill/>
                        </a:ln>
                        <a:solidFill>
                          <a:srgbClr val="000000"/>
                        </a:solidFill>
                        <a:effectLst/>
                        <a:latin typeface="Calibri" panose="020F0502020204030204" pitchFamily="34" charset="0"/>
                        <a:cs typeface="Calibri" panose="020F0502020204030204" pitchFamily="34" charset="0"/>
                      </a:endParaRPr>
                    </a:p>
                  </a:txBody>
                  <a:tcPr marL="20066" marR="20066"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36</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169</a:t>
                      </a:r>
                      <a:endParaRPr lang="en-CA" sz="12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62262139"/>
                  </a:ext>
                </a:extLst>
              </a:tr>
              <a:tr h="379571">
                <a:tc vMerge="1">
                  <a:txBody>
                    <a:bodyPr/>
                    <a:lstStyle/>
                    <a:p>
                      <a:pPr marR="0" indent="0" algn="ctr" rtl="0">
                        <a:lnSpc>
                          <a:spcPct val="107000"/>
                        </a:lnSpc>
                        <a:spcBef>
                          <a:spcPts val="0"/>
                        </a:spcBef>
                        <a:spcAft>
                          <a:spcPts val="0"/>
                        </a:spcAft>
                      </a:pPr>
                      <a:endParaRPr lang="en-CA" sz="668" kern="1400" dirty="0">
                        <a:ln>
                          <a:noFill/>
                        </a:ln>
                        <a:solidFill>
                          <a:srgbClr val="000000"/>
                        </a:solidFill>
                        <a:effectLst/>
                        <a:latin typeface="Constantia" panose="02030602050306030303" pitchFamily="18" charset="0"/>
                      </a:endParaRPr>
                    </a:p>
                  </a:txBody>
                  <a:tcPr marL="20066" marR="20066"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R="0" indent="0" algn="ctr" rtl="0">
                        <a:lnSpc>
                          <a:spcPct val="107000"/>
                        </a:lnSpc>
                        <a:spcBef>
                          <a:spcPts val="0"/>
                        </a:spcBef>
                        <a:spcAft>
                          <a:spcPts val="0"/>
                        </a:spcAft>
                      </a:pPr>
                      <a:r>
                        <a:rPr lang="en-US" sz="1200" b="0" i="1" kern="1400" dirty="0">
                          <a:ln>
                            <a:noFill/>
                          </a:ln>
                          <a:solidFill>
                            <a:srgbClr val="000000"/>
                          </a:solidFill>
                          <a:effectLst/>
                          <a:latin typeface="Calibri" panose="020F0502020204030204" pitchFamily="34" charset="0"/>
                          <a:cs typeface="Calibri" panose="020F0502020204030204" pitchFamily="34" charset="0"/>
                        </a:rPr>
                        <a:t>black-and-white ruffed lemur</a:t>
                      </a:r>
                      <a:endParaRPr lang="en-US" sz="1200" b="0" kern="1400" dirty="0">
                        <a:ln>
                          <a:noFill/>
                        </a:ln>
                        <a:solidFill>
                          <a:srgbClr val="000000"/>
                        </a:solidFill>
                        <a:effectLst/>
                        <a:latin typeface="Calibri" panose="020F0502020204030204" pitchFamily="34" charset="0"/>
                        <a:cs typeface="Calibri" panose="020F0502020204030204" pitchFamily="34" charset="0"/>
                      </a:endParaRPr>
                    </a:p>
                    <a:p>
                      <a:pPr marR="0" indent="0" algn="ctr" rtl="0">
                        <a:lnSpc>
                          <a:spcPct val="107000"/>
                        </a:lnSpc>
                        <a:spcBef>
                          <a:spcPts val="0"/>
                        </a:spcBef>
                        <a:spcAft>
                          <a:spcPts val="0"/>
                        </a:spcAft>
                      </a:pPr>
                      <a:r>
                        <a:rPr lang="en-US" sz="1200" b="0" i="1" kern="1400" dirty="0">
                          <a:ln>
                            <a:noFill/>
                          </a:ln>
                          <a:solidFill>
                            <a:srgbClr val="000000"/>
                          </a:solidFill>
                          <a:effectLst/>
                          <a:latin typeface="Calibri" panose="020F0502020204030204" pitchFamily="34" charset="0"/>
                          <a:cs typeface="Calibri" panose="020F0502020204030204" pitchFamily="34" charset="0"/>
                        </a:rPr>
                        <a:t>Varecia variegata</a:t>
                      </a:r>
                      <a:endParaRPr lang="en-US" sz="1200" b="0" kern="1400" dirty="0">
                        <a:ln>
                          <a:noFill/>
                        </a:ln>
                        <a:solidFill>
                          <a:srgbClr val="000000"/>
                        </a:solidFill>
                        <a:effectLst/>
                        <a:latin typeface="Calibri" panose="020F0502020204030204" pitchFamily="34" charset="0"/>
                        <a:cs typeface="Calibri" panose="020F0502020204030204" pitchFamily="34" charset="0"/>
                      </a:endParaRPr>
                    </a:p>
                  </a:txBody>
                  <a:tcPr marL="20066" marR="20066"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US"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a:t>
                      </a:r>
                      <a:r>
                        <a:rPr lang="en-US" sz="1100" dirty="0">
                          <a:effectLst/>
                          <a:latin typeface="Calibri" panose="020F0502020204030204" pitchFamily="34" charset="0"/>
                          <a:ea typeface="Calibri" panose="020F0502020204030204" pitchFamily="34" charset="0"/>
                          <a:cs typeface="Calibri" panose="020F0502020204030204" pitchFamily="34" charset="0"/>
                        </a:rPr>
                        <a:t>I</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solidFill>
                          <a:schemeClr val="bg1"/>
                        </a:solidFill>
                        <a:effectLst/>
                        <a:latin typeface="Calibri" panose="020F0502020204030204" pitchFamily="34" charset="0"/>
                        <a:cs typeface="Calibri" panose="020F0502020204030204" pitchFamily="34" charset="0"/>
                      </a:endParaRPr>
                    </a:p>
                  </a:txBody>
                  <a:tcPr marL="20036" marR="2003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a:t>
                      </a:r>
                      <a:endParaRPr lang="en-CA" sz="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US" sz="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a:t>
                      </a:r>
                      <a:endParaRPr lang="en-CA" sz="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0036" marR="200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296203268"/>
                  </a:ext>
                </a:extLst>
              </a:tr>
              <a:tr h="320441">
                <a:tc gridSpan="4">
                  <a:txBody>
                    <a:bodyPr/>
                    <a:lstStyle/>
                    <a:p>
                      <a:pPr algn="ctr">
                        <a:lnSpc>
                          <a:spcPct val="107000"/>
                        </a:lnSpc>
                        <a:spcAft>
                          <a:spcPts val="0"/>
                        </a:spcAft>
                      </a:pPr>
                      <a:r>
                        <a:rPr lang="en-CA"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TOTAL:</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30912" marR="30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0"/>
                        </a:spcAft>
                      </a:pPr>
                      <a:r>
                        <a:rPr lang="en-CA"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324</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30912" marR="30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0"/>
                        </a:spcAft>
                      </a:pPr>
                      <a:r>
                        <a:rPr lang="en-CA"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965</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txBody>
                  <a:tcPr marL="30912" marR="30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44920222"/>
                  </a:ext>
                </a:extLst>
              </a:tr>
            </a:tbl>
          </a:graphicData>
        </a:graphic>
      </p:graphicFrame>
      <p:graphicFrame>
        <p:nvGraphicFramePr>
          <p:cNvPr id="2" name="Table 1">
            <a:extLst>
              <a:ext uri="{FF2B5EF4-FFF2-40B4-BE49-F238E27FC236}">
                <a16:creationId xmlns:a16="http://schemas.microsoft.com/office/drawing/2014/main" id="{9AFE2BFF-0EEC-4336-B24E-7BD4E5046E95}"/>
              </a:ext>
            </a:extLst>
          </p:cNvPr>
          <p:cNvGraphicFramePr>
            <a:graphicFrameLocks noGrp="1"/>
          </p:cNvGraphicFramePr>
          <p:nvPr>
            <p:extLst>
              <p:ext uri="{D42A27DB-BD31-4B8C-83A1-F6EECF244321}">
                <p14:modId xmlns:p14="http://schemas.microsoft.com/office/powerpoint/2010/main" val="1262734364"/>
              </p:ext>
            </p:extLst>
          </p:nvPr>
        </p:nvGraphicFramePr>
        <p:xfrm>
          <a:off x="4694623" y="49153"/>
          <a:ext cx="7513882" cy="457200"/>
        </p:xfrm>
        <a:graphic>
          <a:graphicData uri="http://schemas.openxmlformats.org/drawingml/2006/table">
            <a:tbl>
              <a:tblPr firstRow="1" firstCol="1" bandRow="1" bandCol="1"/>
              <a:tblGrid>
                <a:gridCol w="3681823">
                  <a:extLst>
                    <a:ext uri="{9D8B030D-6E8A-4147-A177-3AD203B41FA5}">
                      <a16:colId xmlns:a16="http://schemas.microsoft.com/office/drawing/2014/main" val="1229910401"/>
                    </a:ext>
                  </a:extLst>
                </a:gridCol>
                <a:gridCol w="533638">
                  <a:extLst>
                    <a:ext uri="{9D8B030D-6E8A-4147-A177-3AD203B41FA5}">
                      <a16:colId xmlns:a16="http://schemas.microsoft.com/office/drawing/2014/main" val="2713686756"/>
                    </a:ext>
                  </a:extLst>
                </a:gridCol>
                <a:gridCol w="1477925">
                  <a:extLst>
                    <a:ext uri="{9D8B030D-6E8A-4147-A177-3AD203B41FA5}">
                      <a16:colId xmlns:a16="http://schemas.microsoft.com/office/drawing/2014/main" val="2224888558"/>
                    </a:ext>
                  </a:extLst>
                </a:gridCol>
                <a:gridCol w="956931">
                  <a:extLst>
                    <a:ext uri="{9D8B030D-6E8A-4147-A177-3AD203B41FA5}">
                      <a16:colId xmlns:a16="http://schemas.microsoft.com/office/drawing/2014/main" val="3824098764"/>
                    </a:ext>
                  </a:extLst>
                </a:gridCol>
                <a:gridCol w="838165">
                  <a:extLst>
                    <a:ext uri="{9D8B030D-6E8A-4147-A177-3AD203B41FA5}">
                      <a16:colId xmlns:a16="http://schemas.microsoft.com/office/drawing/2014/main" val="781080116"/>
                    </a:ext>
                  </a:extLst>
                </a:gridCol>
                <a:gridCol w="25400">
                  <a:extLst>
                    <a:ext uri="{9D8B030D-6E8A-4147-A177-3AD203B41FA5}">
                      <a16:colId xmlns:a16="http://schemas.microsoft.com/office/drawing/2014/main" val="326119728"/>
                    </a:ext>
                  </a:extLst>
                </a:gridCol>
              </a:tblGrid>
              <a:tr h="457200">
                <a:tc>
                  <a:txBody>
                    <a:bodyPr/>
                    <a:lstStyle/>
                    <a:p>
                      <a:pPr algn="ctr">
                        <a:lnSpc>
                          <a:spcPct val="107000"/>
                        </a:lnSpc>
                        <a:spcAft>
                          <a:spcPts val="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bare eared squirrel monkey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Saimiri ustus</a:t>
                      </a:r>
                      <a:endParaRPr lang="en-CA"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17515" marR="17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II</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7515" marR="17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pPr>
                      <a:endParaRPr lang="en-CA" sz="1200" dirty="0">
                        <a:effectLst/>
                        <a:latin typeface="Calibri" panose="020F0502020204030204" pitchFamily="34" charset="0"/>
                        <a:cs typeface="Times New Roman" panose="02020603050405020304" pitchFamily="18" charset="0"/>
                      </a:endParaRPr>
                    </a:p>
                  </a:txBody>
                  <a:tcPr marL="17515" marR="175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7515" marR="17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7515" marR="17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l">
                        <a:lnSpc>
                          <a:spcPct val="107000"/>
                        </a:lnSpc>
                        <a:spcAft>
                          <a:spcPts val="800"/>
                        </a:spcAft>
                      </a:pPr>
                      <a:r>
                        <a:rPr lang="en-CA" sz="4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76057281"/>
                  </a:ext>
                </a:extLst>
              </a:tr>
            </a:tbl>
          </a:graphicData>
        </a:graphic>
      </p:graphicFrame>
      <p:graphicFrame>
        <p:nvGraphicFramePr>
          <p:cNvPr id="3" name="Table 2">
            <a:extLst>
              <a:ext uri="{FF2B5EF4-FFF2-40B4-BE49-F238E27FC236}">
                <a16:creationId xmlns:a16="http://schemas.microsoft.com/office/drawing/2014/main" id="{7E80A99B-C643-4B2E-BB43-C63C93ED1653}"/>
              </a:ext>
            </a:extLst>
          </p:cNvPr>
          <p:cNvGraphicFramePr>
            <a:graphicFrameLocks noGrp="1"/>
          </p:cNvGraphicFramePr>
          <p:nvPr>
            <p:extLst>
              <p:ext uri="{D42A27DB-BD31-4B8C-83A1-F6EECF244321}">
                <p14:modId xmlns:p14="http://schemas.microsoft.com/office/powerpoint/2010/main" val="1498930718"/>
              </p:ext>
            </p:extLst>
          </p:nvPr>
        </p:nvGraphicFramePr>
        <p:xfrm>
          <a:off x="3965944" y="53163"/>
          <a:ext cx="754912" cy="467832"/>
        </p:xfrm>
        <a:graphic>
          <a:graphicData uri="http://schemas.openxmlformats.org/drawingml/2006/table">
            <a:tbl>
              <a:tblPr/>
              <a:tblGrid>
                <a:gridCol w="754912">
                  <a:extLst>
                    <a:ext uri="{9D8B030D-6E8A-4147-A177-3AD203B41FA5}">
                      <a16:colId xmlns:a16="http://schemas.microsoft.com/office/drawing/2014/main" val="2780816164"/>
                    </a:ext>
                  </a:extLst>
                </a:gridCol>
              </a:tblGrid>
              <a:tr h="467832">
                <a:tc>
                  <a:txBody>
                    <a:bodyPr/>
                    <a:lstStyle/>
                    <a:p>
                      <a:endParaRPr lang="en-CA"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CDCDCD"/>
                    </a:solidFill>
                  </a:tcPr>
                </a:tc>
                <a:extLst>
                  <a:ext uri="{0D108BD9-81ED-4DB2-BD59-A6C34878D82A}">
                    <a16:rowId xmlns:a16="http://schemas.microsoft.com/office/drawing/2014/main" val="1818450344"/>
                  </a:ext>
                </a:extLst>
              </a:tr>
            </a:tbl>
          </a:graphicData>
        </a:graphic>
      </p:graphicFrame>
      <p:graphicFrame>
        <p:nvGraphicFramePr>
          <p:cNvPr id="8" name="Table 7">
            <a:extLst>
              <a:ext uri="{FF2B5EF4-FFF2-40B4-BE49-F238E27FC236}">
                <a16:creationId xmlns:a16="http://schemas.microsoft.com/office/drawing/2014/main" id="{650A4456-431F-49F8-918A-60D2E1402975}"/>
              </a:ext>
            </a:extLst>
          </p:cNvPr>
          <p:cNvGraphicFramePr>
            <a:graphicFrameLocks noGrp="1"/>
          </p:cNvGraphicFramePr>
          <p:nvPr>
            <p:extLst>
              <p:ext uri="{D42A27DB-BD31-4B8C-83A1-F6EECF244321}">
                <p14:modId xmlns:p14="http://schemas.microsoft.com/office/powerpoint/2010/main" val="4266242104"/>
              </p:ext>
            </p:extLst>
          </p:nvPr>
        </p:nvGraphicFramePr>
        <p:xfrm>
          <a:off x="3982452" y="49154"/>
          <a:ext cx="717139" cy="467832"/>
        </p:xfrm>
        <a:graphic>
          <a:graphicData uri="http://schemas.openxmlformats.org/drawingml/2006/table">
            <a:tbl>
              <a:tblPr/>
              <a:tblGrid>
                <a:gridCol w="717139">
                  <a:extLst>
                    <a:ext uri="{9D8B030D-6E8A-4147-A177-3AD203B41FA5}">
                      <a16:colId xmlns:a16="http://schemas.microsoft.com/office/drawing/2014/main" val="130622909"/>
                    </a:ext>
                  </a:extLst>
                </a:gridCol>
              </a:tblGrid>
              <a:tr h="467832">
                <a:tc>
                  <a:txBody>
                    <a:bodyPr/>
                    <a:lstStyle/>
                    <a:p>
                      <a:endParaRPr lang="en-CA"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3614292064"/>
                  </a:ext>
                </a:extLst>
              </a:tr>
            </a:tbl>
          </a:graphicData>
        </a:graphic>
      </p:graphicFrame>
      <p:pic>
        <p:nvPicPr>
          <p:cNvPr id="11" name="Picture 10">
            <a:extLst>
              <a:ext uri="{FF2B5EF4-FFF2-40B4-BE49-F238E27FC236}">
                <a16:creationId xmlns:a16="http://schemas.microsoft.com/office/drawing/2014/main" id="{CE000229-064D-4230-B94B-17C417D94E29}"/>
              </a:ext>
            </a:extLst>
          </p:cNvPr>
          <p:cNvPicPr>
            <a:picLocks noChangeAspect="1"/>
          </p:cNvPicPr>
          <p:nvPr/>
        </p:nvPicPr>
        <p:blipFill>
          <a:blip r:embed="rId2"/>
          <a:stretch>
            <a:fillRect/>
          </a:stretch>
        </p:blipFill>
        <p:spPr>
          <a:xfrm>
            <a:off x="758807" y="2563813"/>
            <a:ext cx="2437074" cy="1826840"/>
          </a:xfrm>
          <a:prstGeom prst="rect">
            <a:avLst/>
          </a:prstGeom>
        </p:spPr>
      </p:pic>
    </p:spTree>
    <p:extLst>
      <p:ext uri="{BB962C8B-B14F-4D97-AF65-F5344CB8AC3E}">
        <p14:creationId xmlns:p14="http://schemas.microsoft.com/office/powerpoint/2010/main" val="381655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75E0E-C818-4DBF-A42E-12FECC2D35FA}"/>
              </a:ext>
            </a:extLst>
          </p:cNvPr>
          <p:cNvPicPr>
            <a:picLocks noChangeAspect="1"/>
          </p:cNvPicPr>
          <p:nvPr/>
        </p:nvPicPr>
        <p:blipFill>
          <a:blip r:embed="rId2"/>
          <a:stretch>
            <a:fillRect/>
          </a:stretch>
        </p:blipFill>
        <p:spPr>
          <a:xfrm>
            <a:off x="6972952" y="175855"/>
            <a:ext cx="5219048" cy="3057143"/>
          </a:xfrm>
          <a:prstGeom prst="rect">
            <a:avLst/>
          </a:prstGeom>
        </p:spPr>
      </p:pic>
      <p:pic>
        <p:nvPicPr>
          <p:cNvPr id="3" name="Picture 2">
            <a:extLst>
              <a:ext uri="{FF2B5EF4-FFF2-40B4-BE49-F238E27FC236}">
                <a16:creationId xmlns:a16="http://schemas.microsoft.com/office/drawing/2014/main" id="{167BD4AF-C1D2-44A6-88FC-C0EF8A061625}"/>
              </a:ext>
            </a:extLst>
          </p:cNvPr>
          <p:cNvPicPr>
            <a:picLocks noChangeAspect="1"/>
          </p:cNvPicPr>
          <p:nvPr/>
        </p:nvPicPr>
        <p:blipFill>
          <a:blip r:embed="rId3"/>
          <a:stretch>
            <a:fillRect/>
          </a:stretch>
        </p:blipFill>
        <p:spPr>
          <a:xfrm>
            <a:off x="189755" y="3544398"/>
            <a:ext cx="5152381" cy="3095238"/>
          </a:xfrm>
          <a:prstGeom prst="rect">
            <a:avLst/>
          </a:prstGeom>
        </p:spPr>
      </p:pic>
      <p:sp>
        <p:nvSpPr>
          <p:cNvPr id="4" name="Rectangle 3">
            <a:extLst>
              <a:ext uri="{FF2B5EF4-FFF2-40B4-BE49-F238E27FC236}">
                <a16:creationId xmlns:a16="http://schemas.microsoft.com/office/drawing/2014/main" id="{F63458FA-E226-4D03-988F-11560AAA44BA}"/>
              </a:ext>
            </a:extLst>
          </p:cNvPr>
          <p:cNvSpPr/>
          <p:nvPr/>
        </p:nvSpPr>
        <p:spPr>
          <a:xfrm>
            <a:off x="399280" y="719542"/>
            <a:ext cx="6096000" cy="984885"/>
          </a:xfrm>
          <a:prstGeom prst="rect">
            <a:avLst/>
          </a:prstGeom>
        </p:spPr>
        <p:txBody>
          <a:bodyPr>
            <a:spAutoFit/>
          </a:bodyPr>
          <a:lstStyle/>
          <a:p>
            <a:r>
              <a:rPr lang="en-US" sz="2000" dirty="0"/>
              <a:t>Fig. 1. Share of number of offers of primates from different families for sale in the Mexican Facebook</a:t>
            </a:r>
          </a:p>
          <a:p>
            <a:endParaRPr lang="en-US" dirty="0"/>
          </a:p>
        </p:txBody>
      </p:sp>
      <p:sp>
        <p:nvSpPr>
          <p:cNvPr id="5" name="Rectangle 4">
            <a:extLst>
              <a:ext uri="{FF2B5EF4-FFF2-40B4-BE49-F238E27FC236}">
                <a16:creationId xmlns:a16="http://schemas.microsoft.com/office/drawing/2014/main" id="{CB50172A-54CD-4882-9BE3-8181A2AB3707}"/>
              </a:ext>
            </a:extLst>
          </p:cNvPr>
          <p:cNvSpPr/>
          <p:nvPr/>
        </p:nvSpPr>
        <p:spPr>
          <a:xfrm>
            <a:off x="5750257" y="4630352"/>
            <a:ext cx="6096000" cy="1015663"/>
          </a:xfrm>
          <a:prstGeom prst="rect">
            <a:avLst/>
          </a:prstGeom>
        </p:spPr>
        <p:txBody>
          <a:bodyPr>
            <a:spAutoFit/>
          </a:bodyPr>
          <a:lstStyle/>
          <a:p>
            <a:r>
              <a:rPr lang="en-US" sz="2000" dirty="0"/>
              <a:t>Fig. 2. Share of number of offers of primates and felines species from different CITES Appendices, detected in Mexican Facebook profiles</a:t>
            </a:r>
          </a:p>
        </p:txBody>
      </p:sp>
    </p:spTree>
    <p:extLst>
      <p:ext uri="{BB962C8B-B14F-4D97-AF65-F5344CB8AC3E}">
        <p14:creationId xmlns:p14="http://schemas.microsoft.com/office/powerpoint/2010/main" val="325192239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otalTime>8173</TotalTime>
  <Words>2080</Words>
  <Application>Microsoft Office PowerPoint</Application>
  <PresentationFormat>Widescreen</PresentationFormat>
  <Paragraphs>814</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 Narrow</vt:lpstr>
      <vt:lpstr>Calibri</vt:lpstr>
      <vt:lpstr>Calibri Light</vt:lpstr>
      <vt:lpstr>Constantia</vt:lpstr>
      <vt:lpstr>Trebuchet MS</vt:lpstr>
      <vt:lpstr>Berlin</vt:lpstr>
      <vt:lpstr>E-commerce of primates in the Americas </vt:lpstr>
      <vt:lpstr>Introduction</vt:lpstr>
      <vt:lpstr>Objectives</vt:lpstr>
      <vt:lpstr>Methodology</vt:lpstr>
      <vt:lpstr>Facebook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Mexican WWW Results</vt:lpstr>
      <vt:lpstr>PowerPoint Presentation</vt:lpstr>
      <vt:lpstr>PowerPoint Presentation</vt:lpstr>
      <vt:lpstr>PowerPoint Presentation</vt:lpstr>
      <vt:lpstr>PowerPoint Presentation</vt:lpstr>
      <vt:lpstr>Shipping</vt:lpstr>
      <vt:lpstr>PowerPoint Presentation</vt:lpstr>
      <vt:lpstr>PowerPoint Presentation</vt:lpstr>
      <vt:lpstr>Other countries</vt:lpstr>
      <vt:lpstr>PowerPoint Presentation</vt:lpstr>
      <vt:lpstr>PowerPoint Presentation</vt:lpstr>
      <vt:lpstr>PowerPoint Presentation</vt:lpstr>
      <vt:lpstr>PowerPoint Presentation</vt:lpstr>
      <vt:lpstr>Recommendations</vt:lpstr>
      <vt:lpstr> Conclusions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of primates in The Americas</dc:title>
  <dc:creator>Ericka Ceballos</dc:creator>
  <cp:lastModifiedBy>Ericka Ceballos</cp:lastModifiedBy>
  <cp:revision>45</cp:revision>
  <dcterms:created xsi:type="dcterms:W3CDTF">2019-08-04T22:57:04Z</dcterms:created>
  <dcterms:modified xsi:type="dcterms:W3CDTF">2020-03-11T03:39:48Z</dcterms:modified>
</cp:coreProperties>
</file>