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DC2E91D-2B44-4685-82D1-C84B2028B257}">
  <a:tblStyle styleId="{1DC2E91D-2B44-4685-82D1-C84B2028B25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3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3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3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3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3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4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4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4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p4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4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p4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p4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p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p5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p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p5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5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hyperlink" Target="http://theweek.com/articles/479523/climate-change-forcing-polar-bears-become-cannibals" TargetMode="External"/><Relationship Id="rId5" Type="http://schemas.openxmlformats.org/officeDocument/2006/relationships/hyperlink" Target="https://www.thestar.com/news/2009/11/27/polar_bears_eating_young_due_to_shrinking_sea_ice_scientists.html" TargetMode="External"/><Relationship Id="rId6" Type="http://schemas.openxmlformats.org/officeDocument/2006/relationships/hyperlink" Target="https://news.nationalgeographic.com/2016/02/160223-polar-bears-arctic-cannibals-animals-scienc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 Id="rId4" Type="http://schemas.openxmlformats.org/officeDocument/2006/relationships/hyperlink" Target="http://e360.yale.edu/features/unusual_number_of_grizzly_and__hybrid_bears_spotted_in_high_arctic,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jpg"/><Relationship Id="rId4" Type="http://schemas.openxmlformats.org/officeDocument/2006/relationships/image" Target="../media/image3.jpg"/><Relationship Id="rId5" Type="http://schemas.openxmlformats.org/officeDocument/2006/relationships/image" Target="../media/image2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jp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jpg"/><Relationship Id="rId4" Type="http://schemas.openxmlformats.org/officeDocument/2006/relationships/image" Target="../media/image38.png"/><Relationship Id="rId5" Type="http://schemas.openxmlformats.org/officeDocument/2006/relationships/hyperlink" Target="https://www.livescience.com/52680-the-role-of-animal-farts-in-global-warming-infographic.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jpg"/><Relationship Id="rId4" Type="http://schemas.openxmlformats.org/officeDocument/2006/relationships/hyperlink" Target="https://www.fs.fed.us/rm/boise/research/techtrans/projects/scienceforkids/climatechange" TargetMode="External"/><Relationship Id="rId5"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google.ca/url?sa=i&amp;rct=j&amp;q=&amp;esrc=s&amp;source=images&amp;cd=&amp;ved=0ahUKEwig2K77sKHXAhVF2GMKHSLDCiQQjhwIBQ&amp;url=http://www.drobnyreality.sk/index.php/effects-of-global-warming-essay&amp;psig=AOvVaw2r_hjcVg-Jp1IHAz8tG6_g&amp;ust=1509762860217946" TargetMode="External"/><Relationship Id="rId4" Type="http://schemas.openxmlformats.org/officeDocument/2006/relationships/hyperlink" Target="http://www.drobnyreality.sk/index.php/effects-of-global-warming-essay" TargetMode="External"/><Relationship Id="rId5" Type="http://schemas.openxmlformats.org/officeDocument/2006/relationships/image" Target="../media/image27.jpg"/><Relationship Id="rId6" Type="http://schemas.openxmlformats.org/officeDocument/2006/relationships/hyperlink" Target="https://www.exposingtruth.com/less-12-many-forests-195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jpg"/><Relationship Id="rId4" Type="http://schemas.openxmlformats.org/officeDocument/2006/relationships/image" Target="../media/image23.png"/><Relationship Id="rId5" Type="http://schemas.openxmlformats.org/officeDocument/2006/relationships/image" Target="../media/image4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7.jpg"/><Relationship Id="rId4" Type="http://schemas.openxmlformats.org/officeDocument/2006/relationships/hyperlink" Target="https://www.canada.ca/content/canadasite/en/environment-climate-change/services/climate-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jpg"/><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4.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7.jpg"/><Relationship Id="rId4" Type="http://schemas.openxmlformats.org/officeDocument/2006/relationships/image" Target="../media/image45.jpg"/><Relationship Id="rId5" Type="http://schemas.openxmlformats.org/officeDocument/2006/relationships/image" Target="../media/image44.jpg"/><Relationship Id="rId6" Type="http://schemas.openxmlformats.org/officeDocument/2006/relationships/hyperlink" Target="https://t.co/CEuUUwcrn5" TargetMode="External"/><Relationship Id="rId7" Type="http://schemas.openxmlformats.org/officeDocument/2006/relationships/hyperlink" Target="http://cargocollective.com/Anyafromsiberia/Vegan-infographic"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2.png"/><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6.png"/><Relationship Id="rId4" Type="http://schemas.openxmlformats.org/officeDocument/2006/relationships/hyperlink" Target="http://cait.wri.org/wri" TargetMode="External"/><Relationship Id="rId5" Type="http://schemas.openxmlformats.org/officeDocument/2006/relationships/image" Target="../media/image4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www.cowspiracy.com/facts/" TargetMode="External"/><Relationship Id="rId4" Type="http://schemas.openxmlformats.org/officeDocument/2006/relationships/hyperlink" Target="https://www.epa.gov/sites/production/files/documents/HFStudyPlanDraft_SAB_020711.pdf" TargetMode="External"/><Relationship Id="rId5" Type="http://schemas.openxmlformats.org/officeDocument/2006/relationships/hyperlink" Target="http://www2.worldwater.org/data20082009/Table19.pdf" TargetMode="External"/><Relationship Id="rId6" Type="http://schemas.openxmlformats.org/officeDocument/2006/relationships/hyperlink" Target="http://www.cowspiracy.com/facts/" TargetMode="External"/><Relationship Id="rId7" Type="http://schemas.openxmlformats.org/officeDocument/2006/relationships/hyperlink" Target="http://waterfootprint.org/en/water-footprint/what-is-water-footprint/" TargetMode="External"/><Relationship Id="rId8" Type="http://schemas.openxmlformats.org/officeDocument/2006/relationships/hyperlink" Target="http://www.warriorslave.com/wp-content/uploads/2016/06/screen-shot-2015-08-12-at-8-19-14-pm.pn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www.earthsave.org/pdf/ofof2006.pdf" TargetMode="External"/><Relationship Id="rId4" Type="http://schemas.openxmlformats.org/officeDocument/2006/relationships/hyperlink" Target="http://veganpublishers.com/wp-content/uploads/2015/07/daily-water-footprint-300x300.jpg" TargetMode="External"/><Relationship Id="rId5" Type="http://schemas.openxmlformats.org/officeDocument/2006/relationships/hyperlink" Target="http://www.cowspiracy.com/fact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7.jpg"/><Relationship Id="rId4" Type="http://schemas.openxmlformats.org/officeDocument/2006/relationships/image" Target="../media/image71.png"/><Relationship Id="rId5" Type="http://schemas.openxmlformats.org/officeDocument/2006/relationships/image" Target="../media/image48.jpg"/><Relationship Id="rId6" Type="http://schemas.openxmlformats.org/officeDocument/2006/relationships/hyperlink" Target="https://farmingfirst.org/sdg-toolkit" TargetMode="External"/><Relationship Id="rId7" Type="http://schemas.openxmlformats.org/officeDocument/2006/relationships/hyperlink" Target="http://www.wri.org/blog/2014/05/everything-you-need-know-about-agricultural-emission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6.jpg"/><Relationship Id="rId4" Type="http://schemas.openxmlformats.org/officeDocument/2006/relationships/image" Target="../media/image5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0.jpg"/><Relationship Id="rId4" Type="http://schemas.openxmlformats.org/officeDocument/2006/relationships/image" Target="../media/image66.jpg"/><Relationship Id="rId5" Type="http://schemas.openxmlformats.org/officeDocument/2006/relationships/image" Target="../media/image53.jpg"/><Relationship Id="rId6" Type="http://schemas.openxmlformats.org/officeDocument/2006/relationships/image" Target="../media/image5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3.png"/><Relationship Id="rId4" Type="http://schemas.openxmlformats.org/officeDocument/2006/relationships/image" Target="../media/image60.jpg"/><Relationship Id="rId5" Type="http://schemas.openxmlformats.org/officeDocument/2006/relationships/image" Target="../media/image6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8.jpg"/><Relationship Id="rId4" Type="http://schemas.openxmlformats.org/officeDocument/2006/relationships/image" Target="../media/image69.png"/><Relationship Id="rId5" Type="http://schemas.openxmlformats.org/officeDocument/2006/relationships/image" Target="../media/image61.jpg"/><Relationship Id="rId6" Type="http://schemas.openxmlformats.org/officeDocument/2006/relationships/image" Target="../media/image6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www.wri.org/blog/2013/10/farmer-innovation-improving-africa%E2%80%99s-food-security-through-land-and-water-management" TargetMode="External"/><Relationship Id="rId4" Type="http://schemas.openxmlformats.org/officeDocument/2006/relationships/hyperlink" Target="https://www.ipcc.ch/report/ar5/wg3/" TargetMode="External"/><Relationship Id="rId5" Type="http://schemas.openxmlformats.org/officeDocument/2006/relationships/hyperlink" Target="https://www.ipcc.ch/report/ar5/wg3/" TargetMode="External"/><Relationship Id="rId6" Type="http://schemas.openxmlformats.org/officeDocument/2006/relationships/hyperlink" Target="http://www.wri.org/publication/creating-sustainable-food-future-installment-two"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s://www.youtube.com/watch?v=7IQBn-Sg-gc" TargetMode="External"/><Relationship Id="rId4" Type="http://schemas.openxmlformats.org/officeDocument/2006/relationships/hyperlink" Target="https://www.youtube.com/watch?v=3BkLPK9q6f4" TargetMode="External"/><Relationship Id="rId5" Type="http://schemas.openxmlformats.org/officeDocument/2006/relationships/hyperlink" Target="https://www.youtube.com/watch?v=pIxRVfCpA64" TargetMode="External"/><Relationship Id="rId6" Type="http://schemas.openxmlformats.org/officeDocument/2006/relationships/hyperlink" Target="https://www.youtube.com/watch?time_continue=13&amp;v=oJAbATJCugs" TargetMode="External"/><Relationship Id="rId7" Type="http://schemas.openxmlformats.org/officeDocument/2006/relationships/hyperlink" Target="https://www.nationalgeographic.com/animals/mammals/p/polar-bea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70.jpg"/><Relationship Id="rId4" Type="http://schemas.openxmlformats.org/officeDocument/2006/relationships/image" Target="../media/image6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hyperlink" Target="http://www.arcticbiodiversity.i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55A11"/>
        </a:solidFill>
      </p:bgPr>
    </p:bg>
    <p:spTree>
      <p:nvGrpSpPr>
        <p:cNvPr id="83" name="Shape 83"/>
        <p:cNvGrpSpPr/>
        <p:nvPr/>
      </p:nvGrpSpPr>
      <p:grpSpPr>
        <a:xfrm>
          <a:off x="0" y="0"/>
          <a:ext cx="0" cy="0"/>
          <a:chOff x="0" y="0"/>
          <a:chExt cx="0" cy="0"/>
        </a:xfrm>
      </p:grpSpPr>
      <p:sp>
        <p:nvSpPr>
          <p:cNvPr id="84" name="Google Shape;84;p13"/>
          <p:cNvSpPr txBox="1"/>
          <p:nvPr>
            <p:ph type="ctrTitle"/>
          </p:nvPr>
        </p:nvSpPr>
        <p:spPr>
          <a:xfrm>
            <a:off x="1524000" y="769473"/>
            <a:ext cx="9144000" cy="1675751"/>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3F3F3F"/>
              </a:buClr>
              <a:buSzPts val="6000"/>
              <a:buFont typeface="Calibri"/>
              <a:buNone/>
            </a:pPr>
            <a:r>
              <a:rPr b="1" i="0" lang="en-US" sz="6000" u="none" cap="none" strike="noStrike">
                <a:solidFill>
                  <a:srgbClr val="3F3F3F"/>
                </a:solidFill>
                <a:latin typeface="Calibri"/>
                <a:ea typeface="Calibri"/>
                <a:cs typeface="Calibri"/>
                <a:sym typeface="Calibri"/>
              </a:rPr>
              <a:t>POLAR BEARS AND</a:t>
            </a:r>
            <a:br>
              <a:rPr b="1" i="0" lang="en-US" sz="6000" u="none" cap="none" strike="noStrike">
                <a:solidFill>
                  <a:srgbClr val="3F3F3F"/>
                </a:solidFill>
                <a:latin typeface="Calibri"/>
                <a:ea typeface="Calibri"/>
                <a:cs typeface="Calibri"/>
                <a:sym typeface="Calibri"/>
              </a:rPr>
            </a:br>
            <a:r>
              <a:rPr b="1" i="0" lang="en-US" sz="6000" u="none" cap="none" strike="noStrike">
                <a:solidFill>
                  <a:srgbClr val="3F3F3F"/>
                </a:solidFill>
                <a:latin typeface="Calibri"/>
                <a:ea typeface="Calibri"/>
                <a:cs typeface="Calibri"/>
                <a:sym typeface="Calibri"/>
              </a:rPr>
              <a:t> CLIMATE CHANGE</a:t>
            </a:r>
            <a:endParaRPr/>
          </a:p>
        </p:txBody>
      </p:sp>
      <p:sp>
        <p:nvSpPr>
          <p:cNvPr id="85" name="Google Shape;85;p13"/>
          <p:cNvSpPr txBox="1"/>
          <p:nvPr>
            <p:ph idx="1" type="subTitle"/>
          </p:nvPr>
        </p:nvSpPr>
        <p:spPr>
          <a:xfrm>
            <a:off x="1524000" y="5487537"/>
            <a:ext cx="9144000" cy="89563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t/>
            </a:r>
            <a:endParaRPr/>
          </a:p>
          <a:p>
            <a:pPr indent="0" lvl="0" marL="0" marR="0" rtl="0" algn="ctr">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CATCA Environmental and Wildlife Society</a:t>
            </a:r>
            <a:endParaRPr/>
          </a:p>
        </p:txBody>
      </p:sp>
      <p:pic>
        <p:nvPicPr>
          <p:cNvPr id="86" name="Google Shape;86;p13"/>
          <p:cNvPicPr preferRelativeResize="0"/>
          <p:nvPr/>
        </p:nvPicPr>
        <p:blipFill rotWithShape="1">
          <a:blip r:embed="rId3">
            <a:alphaModFix/>
          </a:blip>
          <a:srcRect b="0" l="0" r="0" t="0"/>
          <a:stretch/>
        </p:blipFill>
        <p:spPr>
          <a:xfrm>
            <a:off x="6553769" y="2766260"/>
            <a:ext cx="1851536" cy="1731186"/>
          </a:xfrm>
          <a:prstGeom prst="rect">
            <a:avLst/>
          </a:prstGeom>
          <a:noFill/>
          <a:ln>
            <a:noFill/>
          </a:ln>
        </p:spPr>
      </p:pic>
      <p:pic>
        <p:nvPicPr>
          <p:cNvPr id="87" name="Google Shape;87;p13"/>
          <p:cNvPicPr preferRelativeResize="0"/>
          <p:nvPr/>
        </p:nvPicPr>
        <p:blipFill rotWithShape="1">
          <a:blip r:embed="rId4">
            <a:alphaModFix/>
          </a:blip>
          <a:srcRect b="0" l="0" r="14744" t="0"/>
          <a:stretch/>
        </p:blipFill>
        <p:spPr>
          <a:xfrm>
            <a:off x="3857624" y="2791254"/>
            <a:ext cx="2696145" cy="16811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48" name="Shape 148"/>
        <p:cNvGrpSpPr/>
        <p:nvPr/>
      </p:nvGrpSpPr>
      <p:grpSpPr>
        <a:xfrm>
          <a:off x="0" y="0"/>
          <a:ext cx="0" cy="0"/>
          <a:chOff x="0" y="0"/>
          <a:chExt cx="0" cy="0"/>
        </a:xfrm>
      </p:grpSpPr>
      <p:sp>
        <p:nvSpPr>
          <p:cNvPr id="149" name="Google Shape;149;p22"/>
          <p:cNvSpPr txBox="1"/>
          <p:nvPr>
            <p:ph idx="1" type="body"/>
          </p:nvPr>
        </p:nvSpPr>
        <p:spPr>
          <a:xfrm>
            <a:off x="838200" y="369888"/>
            <a:ext cx="10515600" cy="580707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 boar (adult male) weighs around 350–700 kg (772–1,543 lb),</a:t>
            </a:r>
            <a:r>
              <a:rPr b="0" baseline="30000" i="0" lang="en-US" sz="2000" u="none" cap="none" strike="noStrike">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while a sow (adult female) is about half that size. </a:t>
            </a:r>
            <a:endParaRPr b="0" i="0" sz="20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Although it is the sister species of thebrown bear, it has evolved to occupy a narrower ecological niche with many body characteristics adapted for cold temperatures, for moving across snow, ice and open water, and for hunting seals, which make up most of its diet</a:t>
            </a:r>
            <a:r>
              <a:rPr b="0" baseline="30000" i="0" lang="en-US" sz="2000" u="none" cap="none" strike="noStrike">
                <a:solidFill>
                  <a:schemeClr val="dk1"/>
                </a:solidFill>
                <a:latin typeface="Calibri"/>
                <a:ea typeface="Calibri"/>
                <a:cs typeface="Calibri"/>
                <a:sym typeface="Calibri"/>
              </a:rPr>
              <a:t>.</a:t>
            </a:r>
            <a:endParaRPr/>
          </a:p>
          <a:p>
            <a:pPr indent="-228600" lvl="0" marL="228600" marR="0" rtl="0" algn="l">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 Although most polar bears are born on land, they spend most of their time on the sea ice. Their scientific name means ”maritime bear" and derives from this fact.</a:t>
            </a:r>
            <a:endParaRPr b="0" i="0" sz="20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 Polar bears hunt their preferred food of seals from the edge of sea ice, often living off fat reserves when no sea ice is present. Because of their dependence on the sea ice, polar bears are classified as marine mammals.</a:t>
            </a:r>
            <a:endParaRPr/>
          </a:p>
          <a:p>
            <a:pPr indent="-228600" lvl="0" marL="228600" marR="0" rtl="0" algn="l">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Polar bear is classified as a vulnerable species, and at least three of the nineteen polar bear subpopulations are currently in decline. For decades, large-scale hunting raised international concern for the future of the species, but populations rebounded after controls and quotas began to take effect.</a:t>
            </a:r>
            <a:endParaRPr b="0" baseline="30000" i="0" sz="20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 For thousands of years, the polar bear has been a key figure in the material, spiritual, and cultural life of circumpolar peoples, and polar bears remain important in their cultures. Historically, the polar bear has also been known as the </a:t>
            </a:r>
            <a:r>
              <a:rPr b="1" i="0" lang="en-US" sz="2000" u="none" cap="none" strike="noStrike">
                <a:solidFill>
                  <a:schemeClr val="dk1"/>
                </a:solidFill>
                <a:latin typeface="Calibri"/>
                <a:ea typeface="Calibri"/>
                <a:cs typeface="Calibri"/>
                <a:sym typeface="Calibri"/>
              </a:rPr>
              <a:t>white bear</a:t>
            </a:r>
            <a:r>
              <a:rPr b="0" i="0" lang="en-US" sz="2000" u="none" cap="none" strike="noStrike">
                <a:solidFill>
                  <a:schemeClr val="dk1"/>
                </a:solidFill>
                <a:latin typeface="Calibri"/>
                <a:ea typeface="Calibri"/>
                <a:cs typeface="Calibri"/>
                <a:sym typeface="Calibri"/>
              </a:rPr>
              <a:t>.</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150" name="Google Shape;150;p22"/>
          <p:cNvPicPr preferRelativeResize="0"/>
          <p:nvPr/>
        </p:nvPicPr>
        <p:blipFill rotWithShape="1">
          <a:blip r:embed="rId3">
            <a:alphaModFix/>
          </a:blip>
          <a:srcRect b="40744" l="0" r="0" t="0"/>
          <a:stretch/>
        </p:blipFill>
        <p:spPr>
          <a:xfrm>
            <a:off x="5619750" y="6001959"/>
            <a:ext cx="952500" cy="7280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54" name="Shape 154"/>
        <p:cNvGrpSpPr/>
        <p:nvPr/>
      </p:nvGrpSpPr>
      <p:grpSpPr>
        <a:xfrm>
          <a:off x="0" y="0"/>
          <a:ext cx="0" cy="0"/>
          <a:chOff x="0" y="0"/>
          <a:chExt cx="0" cy="0"/>
        </a:xfrm>
      </p:grpSpPr>
      <p:sp>
        <p:nvSpPr>
          <p:cNvPr id="155" name="Google Shape;155;p23"/>
          <p:cNvSpPr txBox="1"/>
          <p:nvPr>
            <p:ph idx="1" type="body"/>
          </p:nvPr>
        </p:nvSpPr>
        <p:spPr>
          <a:xfrm>
            <a:off x="838200" y="469900"/>
            <a:ext cx="10515600" cy="5707063"/>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most carnivorous of the bear species, polar bears feed primarily on the fat of ice-dependent seals.</a:t>
            </a:r>
            <a:endParaRPr b="0" i="0" sz="20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Polar bears feed almost exclusively on ringed seals and bearded seals. They are also known to eat walrus, beluga whale and bowhead whale carcasses, birds eggs, and (rarely) vegetation. </a:t>
            </a:r>
            <a:endParaRPr b="0" i="0" sz="20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Polar bears travel great distances in search of prey.</a:t>
            </a:r>
            <a:endParaRPr b="0" i="0" sz="20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World Conservation Union (IUCN) estimates that there are between 20,000-25,000 polar bears in the world.</a:t>
            </a:r>
            <a:endParaRPr/>
          </a:p>
          <a:p>
            <a:pPr indent="-228600" lvl="0" marL="228600" marR="0" rtl="0" algn="just">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Polar bears live in one of the planet's coldest environments and depend on a thick coat of insulated fur, which covers a warming layer of fat. Fur even grows on the bottom of their paws, which protects against cold surfaces and provides a good grip on ice. The bear's stark white coat provides camouflage in surrounding snow and ice. But under their fur, polar bears have black skin—the better to soak in the sun's warming rays.</a:t>
            </a:r>
            <a:endParaRPr b="0" i="0" sz="2000" u="none" cap="none" strike="noStrike">
              <a:solidFill>
                <a:schemeClr val="dk1"/>
              </a:solidFill>
              <a:latin typeface="Calibri"/>
              <a:ea typeface="Calibri"/>
              <a:cs typeface="Calibri"/>
              <a:sym typeface="Calibri"/>
            </a:endParaRPr>
          </a:p>
        </p:txBody>
      </p:sp>
      <p:pic>
        <p:nvPicPr>
          <p:cNvPr id="156" name="Google Shape;156;p23"/>
          <p:cNvPicPr preferRelativeResize="0"/>
          <p:nvPr/>
        </p:nvPicPr>
        <p:blipFill rotWithShape="1">
          <a:blip r:embed="rId3">
            <a:alphaModFix/>
          </a:blip>
          <a:srcRect b="0" l="0" r="0" t="0"/>
          <a:stretch/>
        </p:blipFill>
        <p:spPr>
          <a:xfrm>
            <a:off x="7392537" y="4119524"/>
            <a:ext cx="3099180" cy="2057439"/>
          </a:xfrm>
          <a:prstGeom prst="rect">
            <a:avLst/>
          </a:prstGeom>
          <a:noFill/>
          <a:ln>
            <a:noFill/>
          </a:ln>
        </p:spPr>
      </p:pic>
      <p:sp>
        <p:nvSpPr>
          <p:cNvPr id="157" name="Google Shape;157;p23"/>
          <p:cNvSpPr txBox="1"/>
          <p:nvPr/>
        </p:nvSpPr>
        <p:spPr>
          <a:xfrm>
            <a:off x="7560051" y="6176963"/>
            <a:ext cx="385565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      Joel Sartore, National Geographic</a:t>
            </a:r>
            <a:endParaRPr/>
          </a:p>
        </p:txBody>
      </p:sp>
      <p:sp>
        <p:nvSpPr>
          <p:cNvPr id="158" name="Google Shape;158;p23"/>
          <p:cNvSpPr txBox="1"/>
          <p:nvPr/>
        </p:nvSpPr>
        <p:spPr>
          <a:xfrm>
            <a:off x="1065948" y="4825077"/>
            <a:ext cx="6098842"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mic Sans MS"/>
                <a:ea typeface="Comic Sans MS"/>
                <a:cs typeface="Comic Sans MS"/>
                <a:sym typeface="Comic Sans MS"/>
              </a:rPr>
              <a:t>Polar bears are the first large species to have </a:t>
            </a:r>
            <a:endParaRPr sz="18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US" sz="1800">
                <a:solidFill>
                  <a:schemeClr val="dk1"/>
                </a:solidFill>
                <a:latin typeface="Comic Sans MS"/>
                <a:ea typeface="Comic Sans MS"/>
                <a:cs typeface="Comic Sans MS"/>
                <a:sym typeface="Comic Sans MS"/>
              </a:rPr>
              <a:t>been directly affected by global warming</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62" name="Shape 162"/>
        <p:cNvGrpSpPr/>
        <p:nvPr/>
      </p:nvGrpSpPr>
      <p:grpSpPr>
        <a:xfrm>
          <a:off x="0" y="0"/>
          <a:ext cx="0" cy="0"/>
          <a:chOff x="0" y="0"/>
          <a:chExt cx="0" cy="0"/>
        </a:xfrm>
      </p:grpSpPr>
      <p:sp>
        <p:nvSpPr>
          <p:cNvPr id="163" name="Google Shape;163;p24"/>
          <p:cNvSpPr txBox="1"/>
          <p:nvPr>
            <p:ph idx="1" type="body"/>
          </p:nvPr>
        </p:nvSpPr>
        <p:spPr>
          <a:xfrm>
            <a:off x="838200" y="1236828"/>
            <a:ext cx="10515600" cy="4940134"/>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8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key danger posed by climate change is malnutrition or starvation due to habitat loss.</a:t>
            </a:r>
            <a:endParaRPr b="0" i="0" sz="2000" u="none" cap="none" strike="noStrike">
              <a:solidFill>
                <a:schemeClr val="dk1"/>
              </a:solidFill>
              <a:latin typeface="Calibri"/>
              <a:ea typeface="Calibri"/>
              <a:cs typeface="Calibri"/>
              <a:sym typeface="Calibri"/>
            </a:endParaRPr>
          </a:p>
          <a:p>
            <a:pPr indent="-228600" lvl="0" marL="228600" marR="0" rtl="0" algn="just">
              <a:lnSpc>
                <a:spcPct val="8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Polar bears hunt seals from a platform of sea ice. Rising temperatures cause the sea ice to melt earlier in the year, driving the bears to shore before they have built sufficient fat reserves to survive the period of scarce food in the late summer and early fall.</a:t>
            </a:r>
            <a:endParaRPr b="0" i="0" sz="2000" u="none" cap="none" strike="noStrike">
              <a:solidFill>
                <a:schemeClr val="dk1"/>
              </a:solidFill>
              <a:latin typeface="Calibri"/>
              <a:ea typeface="Calibri"/>
              <a:cs typeface="Calibri"/>
              <a:sym typeface="Calibri"/>
            </a:endParaRPr>
          </a:p>
          <a:p>
            <a:pPr indent="-228600" lvl="0" marL="228600" marR="0" rtl="0" algn="just">
              <a:lnSpc>
                <a:spcPct val="8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Reduction in sea ice cover also forces bears to swim longer distances, which further depletes their energy stores and occasionally leads to drowning.</a:t>
            </a:r>
            <a:endParaRPr/>
          </a:p>
          <a:p>
            <a:pPr indent="-228600" lvl="0" marL="228600" marR="0" rtl="0" algn="just">
              <a:lnSpc>
                <a:spcPct val="8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Thinner sea ice tends to deform more easily, which appears to make it more difficult for polar bears to access seals. Insufficient nourishment leads to lower reproductive rates in adult females and lower survival rates in cubs and juvenile bears, in addition to poorer body condition in bears of all ages.</a:t>
            </a:r>
            <a:endParaRPr/>
          </a:p>
          <a:p>
            <a:pPr indent="-228600" lvl="0" marL="228600" marR="0" rtl="0" algn="just">
              <a:lnSpc>
                <a:spcPct val="8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Mothers and cubs have high nutritional requirements, which are not met if the seal-hunting season is too short.</a:t>
            </a:r>
            <a:endParaRPr b="0" i="0" sz="2000" u="none" cap="none" strike="noStrike">
              <a:solidFill>
                <a:schemeClr val="dk1"/>
              </a:solidFill>
              <a:latin typeface="Calibri"/>
              <a:ea typeface="Calibri"/>
              <a:cs typeface="Calibri"/>
              <a:sym typeface="Calibri"/>
            </a:endParaRPr>
          </a:p>
          <a:p>
            <a:pPr indent="-228600" lvl="0" marL="228600" marR="0" rtl="0" algn="just">
              <a:lnSpc>
                <a:spcPct val="8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In addition to creating nutritional stress, a warming climate is expected to affects vvarious other aspects of polar bear life: Changes in sea ice affect the ability of pregnant females to build suitable maternity dens. As the distance increases between the pack ice and the coast, females must swim longer distances to reach favored denning areas on land. </a:t>
            </a:r>
            <a:endParaRPr b="0" i="0" sz="2000" u="none" cap="none" strike="noStrike">
              <a:solidFill>
                <a:schemeClr val="dk1"/>
              </a:solidFill>
              <a:latin typeface="Calibri"/>
              <a:ea typeface="Calibri"/>
              <a:cs typeface="Calibri"/>
              <a:sym typeface="Calibri"/>
            </a:endParaRPr>
          </a:p>
          <a:p>
            <a:pPr indent="0" lvl="0" marL="0" marR="0" rtl="0" algn="l">
              <a:lnSpc>
                <a:spcPct val="8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164" name="Google Shape;164;p24"/>
          <p:cNvPicPr preferRelativeResize="0"/>
          <p:nvPr/>
        </p:nvPicPr>
        <p:blipFill rotWithShape="1">
          <a:blip r:embed="rId3">
            <a:alphaModFix/>
          </a:blip>
          <a:srcRect b="0" l="0" r="0" t="0"/>
          <a:stretch/>
        </p:blipFill>
        <p:spPr>
          <a:xfrm>
            <a:off x="9889426" y="5716272"/>
            <a:ext cx="1339605" cy="899187"/>
          </a:xfrm>
          <a:prstGeom prst="rect">
            <a:avLst/>
          </a:prstGeom>
          <a:noFill/>
          <a:ln>
            <a:noFill/>
          </a:ln>
        </p:spPr>
      </p:pic>
      <p:pic>
        <p:nvPicPr>
          <p:cNvPr id="165" name="Google Shape;165;p24"/>
          <p:cNvPicPr preferRelativeResize="0"/>
          <p:nvPr/>
        </p:nvPicPr>
        <p:blipFill rotWithShape="1">
          <a:blip r:embed="rId4">
            <a:alphaModFix/>
          </a:blip>
          <a:srcRect b="0" l="0" r="0" t="0"/>
          <a:stretch/>
        </p:blipFill>
        <p:spPr>
          <a:xfrm>
            <a:off x="8333467" y="5738464"/>
            <a:ext cx="1555959" cy="876995"/>
          </a:xfrm>
          <a:prstGeom prst="rect">
            <a:avLst/>
          </a:prstGeom>
          <a:noFill/>
          <a:ln>
            <a:noFill/>
          </a:ln>
        </p:spPr>
      </p:pic>
      <p:sp>
        <p:nvSpPr>
          <p:cNvPr id="166" name="Google Shape;166;p24"/>
          <p:cNvSpPr txBox="1"/>
          <p:nvPr/>
        </p:nvSpPr>
        <p:spPr>
          <a:xfrm>
            <a:off x="3986141" y="281979"/>
            <a:ext cx="4219717"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3F3F3F"/>
                </a:solidFill>
                <a:latin typeface="Calibri"/>
                <a:ea typeface="Calibri"/>
                <a:cs typeface="Calibri"/>
                <a:sym typeface="Calibri"/>
              </a:rPr>
              <a:t>Polar bear threats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70" name="Shape 170"/>
        <p:cNvGrpSpPr/>
        <p:nvPr/>
      </p:nvGrpSpPr>
      <p:grpSpPr>
        <a:xfrm>
          <a:off x="0" y="0"/>
          <a:ext cx="0" cy="0"/>
          <a:chOff x="0" y="0"/>
          <a:chExt cx="0" cy="0"/>
        </a:xfrm>
      </p:grpSpPr>
      <p:sp>
        <p:nvSpPr>
          <p:cNvPr id="171" name="Google Shape;171;p25"/>
          <p:cNvSpPr txBox="1"/>
          <p:nvPr>
            <p:ph idx="1" type="body"/>
          </p:nvPr>
        </p:nvSpPr>
        <p:spPr>
          <a:xfrm>
            <a:off x="838200" y="739254"/>
            <a:ext cx="10515600" cy="5437710"/>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dk1"/>
              </a:buClr>
              <a:buSzPts val="1850"/>
              <a:buFont typeface="Arial"/>
              <a:buChar char="•"/>
            </a:pPr>
            <a:r>
              <a:rPr b="0" i="0" lang="en-US" sz="1850" u="none" cap="none" strike="noStrike">
                <a:solidFill>
                  <a:schemeClr val="dk1"/>
                </a:solidFill>
                <a:latin typeface="Calibri"/>
                <a:ea typeface="Calibri"/>
                <a:cs typeface="Calibri"/>
                <a:sym typeface="Calibri"/>
              </a:rPr>
              <a:t>Thawing of permafrost would affect the bears who traditionally den underground, and warm winters could result in den roofs collapsing or having reduced insulate value. For the polar bears that currently den on multi-year ice, increased ice mobility may result in longer distances for mothers and young cubs to walk when they return to seal-hunting areas in the spring.</a:t>
            </a:r>
            <a:endParaRPr/>
          </a:p>
          <a:p>
            <a:pPr indent="-228600" lvl="0" marL="228600" marR="0" rtl="0" algn="just">
              <a:lnSpc>
                <a:spcPct val="80000"/>
              </a:lnSpc>
              <a:spcBef>
                <a:spcPts val="1000"/>
              </a:spcBef>
              <a:spcAft>
                <a:spcPts val="0"/>
              </a:spcAft>
              <a:buClr>
                <a:schemeClr val="dk1"/>
              </a:buClr>
              <a:buSzPts val="1850"/>
              <a:buFont typeface="Arial"/>
              <a:buChar char="•"/>
            </a:pPr>
            <a:r>
              <a:rPr b="0" i="0" lang="en-US" sz="1850" u="none" cap="none" strike="noStrike">
                <a:solidFill>
                  <a:schemeClr val="dk1"/>
                </a:solidFill>
                <a:latin typeface="Calibri"/>
                <a:ea typeface="Calibri"/>
                <a:cs typeface="Calibri"/>
                <a:sym typeface="Calibri"/>
              </a:rPr>
              <a:t>Disease-causing bacteria and  parasites would flourish more readily in a warmer climate.</a:t>
            </a:r>
            <a:endParaRPr b="0" i="0" sz="1850" u="none" cap="none" strike="noStrike">
              <a:solidFill>
                <a:schemeClr val="dk1"/>
              </a:solidFill>
              <a:latin typeface="Calibri"/>
              <a:ea typeface="Calibri"/>
              <a:cs typeface="Calibri"/>
              <a:sym typeface="Calibri"/>
            </a:endParaRPr>
          </a:p>
          <a:p>
            <a:pPr indent="-228600" lvl="0" marL="228600" marR="0" rtl="0" algn="just">
              <a:lnSpc>
                <a:spcPct val="80000"/>
              </a:lnSpc>
              <a:spcBef>
                <a:spcPts val="1000"/>
              </a:spcBef>
              <a:spcAft>
                <a:spcPts val="0"/>
              </a:spcAft>
              <a:buClr>
                <a:schemeClr val="dk1"/>
              </a:buClr>
              <a:buSzPts val="1850"/>
              <a:buFont typeface="Arial"/>
              <a:buChar char="•"/>
            </a:pPr>
            <a:r>
              <a:rPr b="0" i="0" lang="en-US" sz="1850" u="none" cap="none" strike="noStrike">
                <a:solidFill>
                  <a:schemeClr val="dk1"/>
                </a:solidFill>
                <a:latin typeface="Calibri"/>
                <a:ea typeface="Calibri"/>
                <a:cs typeface="Calibri"/>
                <a:sym typeface="Calibri"/>
              </a:rPr>
              <a:t>Problematic interactions between polar bears and humans, such as foraging by bears in garbage dumps have historically been more prevalent in years when ice-floe breakup occurred early and local polar bears were relatively thin. Increased human-bear interactions, including fatal attacks on humans, are likely to increase as the sea ice shrinks and hungry bears try to find food on land.</a:t>
            </a:r>
            <a:endParaRPr b="0" baseline="30000" i="0" sz="1850" u="none" cap="none" strike="noStrike">
              <a:solidFill>
                <a:schemeClr val="dk1"/>
              </a:solidFill>
              <a:latin typeface="Calibri"/>
              <a:ea typeface="Calibri"/>
              <a:cs typeface="Calibri"/>
              <a:sym typeface="Calibri"/>
            </a:endParaRPr>
          </a:p>
          <a:p>
            <a:pPr indent="0" lvl="8" marL="3657600" marR="0" rtl="0" algn="just">
              <a:lnSpc>
                <a:spcPct val="80000"/>
              </a:lnSpc>
              <a:spcBef>
                <a:spcPts val="500"/>
              </a:spcBef>
              <a:spcAft>
                <a:spcPts val="0"/>
              </a:spcAft>
              <a:buClr>
                <a:schemeClr val="dk1"/>
              </a:buClr>
              <a:buSzPts val="1850"/>
              <a:buFont typeface="Arial"/>
              <a:buNone/>
            </a:pPr>
            <a:r>
              <a:t/>
            </a:r>
            <a:endParaRPr b="0" i="0" sz="1850" u="none" cap="none" strike="noStrike">
              <a:solidFill>
                <a:schemeClr val="dk1"/>
              </a:solidFill>
              <a:latin typeface="Calibri"/>
              <a:ea typeface="Calibri"/>
              <a:cs typeface="Calibri"/>
              <a:sym typeface="Calibri"/>
            </a:endParaRPr>
          </a:p>
          <a:p>
            <a:pPr indent="-228600" lvl="8" marL="3886200" marR="0" rtl="0" algn="just">
              <a:lnSpc>
                <a:spcPct val="80000"/>
              </a:lnSpc>
              <a:spcBef>
                <a:spcPts val="500"/>
              </a:spcBef>
              <a:spcAft>
                <a:spcPts val="0"/>
              </a:spcAft>
              <a:buClr>
                <a:schemeClr val="dk1"/>
              </a:buClr>
              <a:buSzPts val="1850"/>
              <a:buFont typeface="Arial"/>
              <a:buChar char="•"/>
            </a:pPr>
            <a:r>
              <a:rPr b="0" i="0" lang="en-US" sz="1850" u="none" cap="none" strike="noStrike">
                <a:solidFill>
                  <a:schemeClr val="dk1"/>
                </a:solidFill>
                <a:latin typeface="Calibri"/>
                <a:ea typeface="Calibri"/>
                <a:cs typeface="Calibri"/>
                <a:sym typeface="Calibri"/>
              </a:rPr>
              <a:t>The effects of climate change are most profound in the southern part of the polar bear's range, and this is indeed where significant degradation of local populations has been observed. The Western Hudson Bay subpopulation, in a southern part of the range, also happens to be one of the best-studied polar bear subpopulations. This subpopulation feeds heavily on ringed seals in late spring, when newly weaned and easily hunted seal pups are abundant.The late spring hunting season ends for polar bears when the ice begins to melt and break up, and they fast or eat little during the summer until the sea freezes again.</a:t>
            </a:r>
            <a:endParaRPr/>
          </a:p>
          <a:p>
            <a:pPr indent="0" lvl="0" marL="0" marR="0" rtl="0" algn="l">
              <a:lnSpc>
                <a:spcPct val="80000"/>
              </a:lnSpc>
              <a:spcBef>
                <a:spcPts val="1000"/>
              </a:spcBef>
              <a:spcAft>
                <a:spcPts val="0"/>
              </a:spcAft>
              <a:buClr>
                <a:schemeClr val="dk1"/>
              </a:buClr>
              <a:buSzPts val="2590"/>
              <a:buFont typeface="Arial"/>
              <a:buNone/>
            </a:pPr>
            <a:r>
              <a:t/>
            </a:r>
            <a:endParaRPr b="0" i="0" sz="2590" u="none" cap="none" strike="noStrike">
              <a:solidFill>
                <a:schemeClr val="dk1"/>
              </a:solidFill>
              <a:latin typeface="Calibri"/>
              <a:ea typeface="Calibri"/>
              <a:cs typeface="Calibri"/>
              <a:sym typeface="Calibri"/>
            </a:endParaRPr>
          </a:p>
        </p:txBody>
      </p:sp>
      <p:pic>
        <p:nvPicPr>
          <p:cNvPr id="172" name="Google Shape;172;p25"/>
          <p:cNvPicPr preferRelativeResize="0"/>
          <p:nvPr/>
        </p:nvPicPr>
        <p:blipFill rotWithShape="1">
          <a:blip r:embed="rId3">
            <a:alphaModFix/>
          </a:blip>
          <a:srcRect b="0" l="17224" r="0" t="505"/>
          <a:stretch/>
        </p:blipFill>
        <p:spPr>
          <a:xfrm>
            <a:off x="1108881" y="3384077"/>
            <a:ext cx="3361460" cy="27928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76" name="Shape 176"/>
        <p:cNvGrpSpPr/>
        <p:nvPr/>
      </p:nvGrpSpPr>
      <p:grpSpPr>
        <a:xfrm>
          <a:off x="0" y="0"/>
          <a:ext cx="0" cy="0"/>
          <a:chOff x="0" y="0"/>
          <a:chExt cx="0" cy="0"/>
        </a:xfrm>
      </p:grpSpPr>
      <p:sp>
        <p:nvSpPr>
          <p:cNvPr id="177" name="Google Shape;177;p26"/>
          <p:cNvSpPr txBox="1"/>
          <p:nvPr>
            <p:ph idx="1" type="body"/>
          </p:nvPr>
        </p:nvSpPr>
        <p:spPr>
          <a:xfrm>
            <a:off x="838200" y="497575"/>
            <a:ext cx="10515600" cy="5679388"/>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8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effects of climate change are most profound in the southern part of the polar bear's range, and this is indeed where significant degradation of local populations has been observed.</a:t>
            </a:r>
            <a:endParaRPr/>
          </a:p>
          <a:p>
            <a:pPr indent="-101600" lvl="0" marL="228600" marR="0" rtl="0" algn="just">
              <a:lnSpc>
                <a:spcPct val="80000"/>
              </a:lnSpc>
              <a:spcBef>
                <a:spcPts val="1000"/>
              </a:spcBef>
              <a:spcAft>
                <a:spcPts val="0"/>
              </a:spcAft>
              <a:buClr>
                <a:schemeClr val="dk1"/>
              </a:buClr>
              <a:buSzPts val="2000"/>
              <a:buFont typeface="Arial"/>
              <a:buNone/>
            </a:pPr>
            <a:r>
              <a:t/>
            </a:r>
            <a:endParaRPr b="0" baseline="30000" i="0" sz="2000" u="none" cap="none" strike="noStrike">
              <a:solidFill>
                <a:schemeClr val="dk1"/>
              </a:solidFill>
              <a:latin typeface="Calibri"/>
              <a:ea typeface="Calibri"/>
              <a:cs typeface="Calibri"/>
              <a:sym typeface="Calibri"/>
            </a:endParaRPr>
          </a:p>
          <a:p>
            <a:pPr indent="-228600" lvl="0" marL="228600" marR="0" rtl="0" algn="just">
              <a:lnSpc>
                <a:spcPct val="8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Western Hudson Bay subpopulation, in a southern part of the range, also happens to be one of the best-studied polar bear subpopulations. This subpopulation feeds heavily on ringed seals in late spring, when newly weaned and easily hunted seal pups are abundant.</a:t>
            </a:r>
            <a:endParaRPr b="0" i="0" sz="2000" u="none" cap="none" strike="noStrike">
              <a:solidFill>
                <a:schemeClr val="dk1"/>
              </a:solidFill>
              <a:latin typeface="Calibri"/>
              <a:ea typeface="Calibri"/>
              <a:cs typeface="Calibri"/>
              <a:sym typeface="Calibri"/>
            </a:endParaRPr>
          </a:p>
          <a:p>
            <a:pPr indent="-101600" lvl="0" marL="228600" marR="0" rtl="0" algn="just">
              <a:lnSpc>
                <a:spcPct val="8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228600" lvl="0" marL="228600" marR="0" rtl="0" algn="just">
              <a:lnSpc>
                <a:spcPct val="8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 The late spring hunting season ends for polar bears when the ice begins to melt and break up, and they fast or eat little during the summer until the sea freezes again.</a:t>
            </a:r>
            <a:endParaRPr b="0" i="0" sz="2000" u="none" cap="none" strike="noStrike">
              <a:solidFill>
                <a:schemeClr val="dk1"/>
              </a:solidFill>
              <a:latin typeface="Calibri"/>
              <a:ea typeface="Calibri"/>
              <a:cs typeface="Calibri"/>
              <a:sym typeface="Calibri"/>
            </a:endParaRPr>
          </a:p>
          <a:p>
            <a:pPr indent="-101600" lvl="0" marL="228600" marR="0" rtl="0" algn="just">
              <a:lnSpc>
                <a:spcPct val="8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228600" lvl="0" marL="228600" marR="0" rtl="0" algn="just">
              <a:lnSpc>
                <a:spcPct val="8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This loss of sea ice causes impacts across the Arctic environment, particularly to the marine associated organisms. A typical change seen across all areas of the Arctic is the late freezing and early breakup of the annual first year ice. This increases the occurrence of thin ice and changes the location of the ice edges, which can seriously disrupt the hunting and feeding capabilities of many species.</a:t>
            </a:r>
            <a:endParaRPr/>
          </a:p>
          <a:p>
            <a:pPr indent="-101600" lvl="0" marL="228600" marR="0" rtl="0" algn="l">
              <a:lnSpc>
                <a:spcPct val="8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101600" lvl="0" marL="228600" marR="0" rtl="0" algn="l">
              <a:lnSpc>
                <a:spcPct val="8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80000"/>
              </a:lnSpc>
              <a:spcBef>
                <a:spcPts val="100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                                </a:t>
            </a:r>
            <a:r>
              <a:rPr b="1" i="0" lang="en-US" sz="2000" u="none" cap="none" strike="noStrike">
                <a:solidFill>
                  <a:schemeClr val="dk1"/>
                </a:solidFill>
                <a:latin typeface="Calibri"/>
                <a:ea typeface="Calibri"/>
                <a:cs typeface="Calibri"/>
                <a:sym typeface="Calibri"/>
              </a:rPr>
              <a:t>But there are also other problems…</a:t>
            </a:r>
            <a:endParaRPr b="1" i="0" sz="2000" u="none" cap="none" strike="noStrike">
              <a:solidFill>
                <a:schemeClr val="dk1"/>
              </a:solidFill>
              <a:latin typeface="Calibri"/>
              <a:ea typeface="Calibri"/>
              <a:cs typeface="Calibri"/>
              <a:sym typeface="Calibri"/>
            </a:endParaRPr>
          </a:p>
          <a:p>
            <a:pPr indent="0" lvl="0" marL="0" marR="0" rtl="0" algn="l">
              <a:lnSpc>
                <a:spcPct val="8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178" name="Google Shape;178;p26"/>
          <p:cNvPicPr preferRelativeResize="0"/>
          <p:nvPr/>
        </p:nvPicPr>
        <p:blipFill rotWithShape="1">
          <a:blip r:embed="rId3">
            <a:alphaModFix/>
          </a:blip>
          <a:srcRect b="0" l="0" r="0" t="0"/>
          <a:stretch/>
        </p:blipFill>
        <p:spPr>
          <a:xfrm>
            <a:off x="8927487" y="4847798"/>
            <a:ext cx="2315761" cy="15544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82" name="Shape 182"/>
        <p:cNvGrpSpPr/>
        <p:nvPr/>
      </p:nvGrpSpPr>
      <p:grpSpPr>
        <a:xfrm>
          <a:off x="0" y="0"/>
          <a:ext cx="0" cy="0"/>
          <a:chOff x="0" y="0"/>
          <a:chExt cx="0" cy="0"/>
        </a:xfrm>
      </p:grpSpPr>
      <p:pic>
        <p:nvPicPr>
          <p:cNvPr id="183" name="Google Shape;183;p27"/>
          <p:cNvPicPr preferRelativeResize="0"/>
          <p:nvPr>
            <p:ph idx="1" type="body"/>
          </p:nvPr>
        </p:nvPicPr>
        <p:blipFill rotWithShape="1">
          <a:blip r:embed="rId3">
            <a:alphaModFix/>
          </a:blip>
          <a:srcRect b="0" l="0" r="0" t="0"/>
          <a:stretch/>
        </p:blipFill>
        <p:spPr>
          <a:xfrm>
            <a:off x="827059" y="1616575"/>
            <a:ext cx="4938902" cy="2195067"/>
          </a:xfrm>
          <a:prstGeom prst="rect">
            <a:avLst/>
          </a:prstGeom>
          <a:noFill/>
          <a:ln>
            <a:noFill/>
          </a:ln>
        </p:spPr>
      </p:pic>
      <p:sp>
        <p:nvSpPr>
          <p:cNvPr id="184" name="Google Shape;184;p27"/>
          <p:cNvSpPr txBox="1"/>
          <p:nvPr/>
        </p:nvSpPr>
        <p:spPr>
          <a:xfrm>
            <a:off x="4544702" y="449187"/>
            <a:ext cx="4326341"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3F3F3F"/>
                </a:solidFill>
                <a:latin typeface="Calibri"/>
                <a:ea typeface="Calibri"/>
                <a:cs typeface="Calibri"/>
                <a:sym typeface="Calibri"/>
              </a:rPr>
              <a:t>Cannibalism</a:t>
            </a:r>
            <a:endParaRPr/>
          </a:p>
        </p:txBody>
      </p:sp>
      <p:sp>
        <p:nvSpPr>
          <p:cNvPr id="185" name="Google Shape;185;p27"/>
          <p:cNvSpPr txBox="1"/>
          <p:nvPr/>
        </p:nvSpPr>
        <p:spPr>
          <a:xfrm>
            <a:off x="558705" y="5842947"/>
            <a:ext cx="1173565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chemeClr val="hlink"/>
                </a:solidFill>
                <a:latin typeface="Calibri"/>
                <a:ea typeface="Calibri"/>
                <a:cs typeface="Calibri"/>
                <a:sym typeface="Calibri"/>
                <a:hlinkClick r:id="rId4"/>
              </a:rPr>
              <a:t>REF:  http://theweek.com/articles/479523/climate-change-forcing-polar-bears-become-cannibals</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u="sng">
                <a:solidFill>
                  <a:schemeClr val="hlink"/>
                </a:solidFill>
                <a:latin typeface="Calibri"/>
                <a:ea typeface="Calibri"/>
                <a:cs typeface="Calibri"/>
                <a:sym typeface="Calibri"/>
                <a:hlinkClick r:id="rId5"/>
              </a:rPr>
              <a:t>https://www.thestar.com/news/2009/11/27/polar_bears_eating_young_due_to_shrinking_sea_ice_scientists.html</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u="sng">
                <a:solidFill>
                  <a:schemeClr val="hlink"/>
                </a:solidFill>
                <a:latin typeface="Calibri"/>
                <a:ea typeface="Calibri"/>
                <a:cs typeface="Calibri"/>
                <a:sym typeface="Calibri"/>
                <a:hlinkClick r:id="rId6"/>
              </a:rPr>
              <a:t>https://news.nationalgeographic.com/2016/02/160223-polar-bears-arctic-cannibals-animals-science/</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27"/>
          <p:cNvSpPr txBox="1"/>
          <p:nvPr/>
        </p:nvSpPr>
        <p:spPr>
          <a:xfrm>
            <a:off x="5928248" y="1441756"/>
            <a:ext cx="6098842" cy="341632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800">
                <a:solidFill>
                  <a:schemeClr val="dk1"/>
                </a:solidFill>
                <a:latin typeface="Calibri"/>
                <a:ea typeface="Calibri"/>
                <a:cs typeface="Calibri"/>
                <a:sym typeface="Calibri"/>
              </a:rPr>
              <a:t>Why do polar bears kill their own?</a:t>
            </a:r>
            <a:endParaRPr b="1"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They're hungry. And that hunger may have something to do with diminishing ice masses in the arctic. Scientists say shrinking  sea ice may be forcing some polar bears into cannibalizing young cubs and even adult females.</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As "the area of sea ice that polar bears can use for hunting declines, progressively fewer seals are accessible to the bears." And "therefore the bears' hunting success likely decline as well."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27"/>
          <p:cNvSpPr txBox="1"/>
          <p:nvPr/>
        </p:nvSpPr>
        <p:spPr>
          <a:xfrm>
            <a:off x="2787127" y="4457952"/>
            <a:ext cx="7246107"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"When (bears) are very hungry, they go looking for something to eat," biologist Ian Stirling said Friday. "There's nothing much to eat along the Hudson Bay coast in the fall other than other bears."</a:t>
            </a:r>
            <a:endParaRPr sz="1800">
              <a:solidFill>
                <a:schemeClr val="dk1"/>
              </a:solidFill>
              <a:latin typeface="Calibri"/>
              <a:ea typeface="Calibri"/>
              <a:cs typeface="Calibri"/>
              <a:sym typeface="Calibri"/>
            </a:endParaRPr>
          </a:p>
        </p:txBody>
      </p:sp>
      <p:sp>
        <p:nvSpPr>
          <p:cNvPr id="188" name="Google Shape;188;p27"/>
          <p:cNvSpPr txBox="1"/>
          <p:nvPr/>
        </p:nvSpPr>
        <p:spPr>
          <a:xfrm>
            <a:off x="2451742" y="3857787"/>
            <a:ext cx="614860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REUTERS/Iain Williams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92" name="Shape 192"/>
        <p:cNvGrpSpPr/>
        <p:nvPr/>
      </p:nvGrpSpPr>
      <p:grpSpPr>
        <a:xfrm>
          <a:off x="0" y="0"/>
          <a:ext cx="0" cy="0"/>
          <a:chOff x="0" y="0"/>
          <a:chExt cx="0" cy="0"/>
        </a:xfrm>
      </p:grpSpPr>
      <p:sp>
        <p:nvSpPr>
          <p:cNvPr id="193" name="Google Shape;193;p28"/>
          <p:cNvSpPr txBox="1"/>
          <p:nvPr/>
        </p:nvSpPr>
        <p:spPr>
          <a:xfrm>
            <a:off x="3359340" y="170365"/>
            <a:ext cx="7516220" cy="6186309"/>
          </a:xfrm>
          <a:prstGeom prst="rect">
            <a:avLst/>
          </a:prstGeom>
          <a:noFill/>
          <a:ln>
            <a:noFill/>
          </a:ln>
        </p:spPr>
        <p:txBody>
          <a:bodyPr anchorCtr="0" anchor="t" bIns="45700" lIns="91425" spcFirstLastPara="1" rIns="91425" wrap="square" tIns="45700">
            <a:noAutofit/>
          </a:bodyPr>
          <a:lstStyle/>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Grizzly and polar bears are the most closely related of the living bear species. The two species are close enough that the hybrid theoretically could have successfully mated with either a polar bear or a grizzly. The warming Arctic environment is causing some animals to shift their range northward. It’s possible, that grizzly bears and polar bears may have more offspring-producing encounters in the future. </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As the polar bears’ sea ice habitat continues to shrink as the world warms, the bears may be forced increasingly onto land, where interbreeding with northward-migrating grizzlies could occur. </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Should rapid warming continue, the only polar bears left in the Arctic by the mid- to late-21st century could be somewhere in the Ellesmere  Island/northern Greenland region, which is about as far from grizzly bear country as one can get in the Arctic.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Polar bear experts said it is possible that the grizzly bears are leaving from the Arctic mainland and traveling roughly 400 miles north, crossing the sea ice as they pursue a caribou herd that annually migrates over the sea ice to Victoria Island. Unable to get back because of rapidly melting ice, some of these grizzly bears have evidently managed to adapt to life in the polar bear’s world, eating seals, hibernating and mating with polar bears.</a:t>
            </a:r>
            <a:endParaRPr/>
          </a:p>
        </p:txBody>
      </p:sp>
      <p:pic>
        <p:nvPicPr>
          <p:cNvPr id="194" name="Google Shape;194;p28"/>
          <p:cNvPicPr preferRelativeResize="0"/>
          <p:nvPr/>
        </p:nvPicPr>
        <p:blipFill rotWithShape="1">
          <a:blip r:embed="rId3">
            <a:alphaModFix/>
          </a:blip>
          <a:srcRect b="0" l="0" r="0" t="0"/>
          <a:stretch/>
        </p:blipFill>
        <p:spPr>
          <a:xfrm>
            <a:off x="769979" y="1873263"/>
            <a:ext cx="2047003" cy="2780512"/>
          </a:xfrm>
          <a:prstGeom prst="rect">
            <a:avLst/>
          </a:prstGeom>
          <a:noFill/>
          <a:ln>
            <a:noFill/>
          </a:ln>
        </p:spPr>
      </p:pic>
      <p:sp>
        <p:nvSpPr>
          <p:cNvPr id="195" name="Google Shape;195;p28"/>
          <p:cNvSpPr txBox="1"/>
          <p:nvPr/>
        </p:nvSpPr>
        <p:spPr>
          <a:xfrm>
            <a:off x="249853" y="696606"/>
            <a:ext cx="308725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3F3F3F"/>
                </a:solidFill>
                <a:latin typeface="Calibri"/>
                <a:ea typeface="Calibri"/>
                <a:cs typeface="Calibri"/>
                <a:sym typeface="Calibri"/>
              </a:rPr>
              <a:t>Hybridization</a:t>
            </a:r>
            <a:endParaRPr/>
          </a:p>
        </p:txBody>
      </p:sp>
      <p:sp>
        <p:nvSpPr>
          <p:cNvPr id="196" name="Google Shape;196;p28"/>
          <p:cNvSpPr txBox="1"/>
          <p:nvPr/>
        </p:nvSpPr>
        <p:spPr>
          <a:xfrm>
            <a:off x="561549" y="6365568"/>
            <a:ext cx="11402989" cy="27699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u="sng">
                <a:solidFill>
                  <a:schemeClr val="hlink"/>
                </a:solidFill>
                <a:latin typeface="Calibri"/>
                <a:ea typeface="Calibri"/>
                <a:cs typeface="Calibri"/>
                <a:sym typeface="Calibri"/>
                <a:hlinkClick r:id="rId4"/>
              </a:rPr>
              <a:t>REF://e360.yale.edu/features/unusual_number_of_grizzly_and__hybrid_bears_spotted_in_high_arctic,</a:t>
            </a:r>
            <a:r>
              <a:rPr lang="en-US" sz="1200">
                <a:solidFill>
                  <a:schemeClr val="dk1"/>
                </a:solidFill>
                <a:latin typeface="Calibri"/>
                <a:ea typeface="Calibri"/>
                <a:cs typeface="Calibri"/>
                <a:sym typeface="Calibri"/>
              </a:rPr>
              <a:t> Ed Struzik July 27, 2012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00" name="Shape 200"/>
        <p:cNvGrpSpPr/>
        <p:nvPr/>
      </p:nvGrpSpPr>
      <p:grpSpPr>
        <a:xfrm>
          <a:off x="0" y="0"/>
          <a:ext cx="0" cy="0"/>
          <a:chOff x="0" y="0"/>
          <a:chExt cx="0" cy="0"/>
        </a:xfrm>
      </p:grpSpPr>
      <p:sp>
        <p:nvSpPr>
          <p:cNvPr id="201" name="Google Shape;201;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4000"/>
              <a:buFont typeface="Calibri"/>
              <a:buNone/>
            </a:pPr>
            <a:r>
              <a:rPr b="1" i="0" lang="en-US" sz="4000" u="none" cap="none" strike="noStrike">
                <a:solidFill>
                  <a:srgbClr val="3F3F3F"/>
                </a:solidFill>
                <a:latin typeface="Calibri"/>
                <a:ea typeface="Calibri"/>
                <a:cs typeface="Calibri"/>
                <a:sym typeface="Calibri"/>
              </a:rPr>
              <a:t>                         Polar bears in Canada</a:t>
            </a:r>
            <a:endParaRPr/>
          </a:p>
        </p:txBody>
      </p:sp>
      <p:sp>
        <p:nvSpPr>
          <p:cNvPr id="202" name="Google Shape;202;p29"/>
          <p:cNvSpPr txBox="1"/>
          <p:nvPr>
            <p:ph idx="1" type="body"/>
          </p:nvPr>
        </p:nvSpPr>
        <p:spPr>
          <a:xfrm>
            <a:off x="838200" y="2136299"/>
            <a:ext cx="10515600" cy="4040663"/>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Canada has 13 of the world's 19 bear populations, which amounts to somewhere between 12,000 and 16,000 animals. </a:t>
            </a:r>
            <a:endParaRPr/>
          </a:p>
          <a:p>
            <a:pPr indent="-228600" lvl="0" marL="228600" marR="0" rtl="0" algn="just">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International Union for the Conservation of Nature, one of the world's largest environmental science networks, considers eight bear populations to be in decline. Three populations are considered stable and one is increasing. </a:t>
            </a:r>
            <a:endParaRPr/>
          </a:p>
          <a:p>
            <a:pPr indent="-228600" lvl="0" marL="228600" marR="0" rtl="0" algn="just">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Information on seven populations is still too scarce for scientists to draw solid conclusions. </a:t>
            </a:r>
            <a:endParaRPr b="0" i="0" sz="20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Sadly, Canada is still the only Polar bear range country that hasn’t ban the trophy hunting of this species.</a:t>
            </a:r>
            <a:endParaRPr/>
          </a:p>
          <a:p>
            <a:pPr indent="-228600" lvl="0" marL="228600" marR="0" rtl="0" algn="just">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Polar Bear has become a symbol of Climate Change and struggle for survival for many people.  We all know polar ice is melting.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203" name="Google Shape;203;p29"/>
          <p:cNvPicPr preferRelativeResize="0"/>
          <p:nvPr/>
        </p:nvPicPr>
        <p:blipFill rotWithShape="1">
          <a:blip r:embed="rId3">
            <a:alphaModFix/>
          </a:blip>
          <a:srcRect b="0" l="0" r="0" t="0"/>
          <a:stretch/>
        </p:blipFill>
        <p:spPr>
          <a:xfrm>
            <a:off x="838200" y="533969"/>
            <a:ext cx="2313438" cy="1156719"/>
          </a:xfrm>
          <a:prstGeom prst="rect">
            <a:avLst/>
          </a:prstGeom>
          <a:noFill/>
          <a:ln>
            <a:noFill/>
          </a:ln>
        </p:spPr>
      </p:pic>
      <p:pic>
        <p:nvPicPr>
          <p:cNvPr id="204" name="Google Shape;204;p29"/>
          <p:cNvPicPr preferRelativeResize="0"/>
          <p:nvPr/>
        </p:nvPicPr>
        <p:blipFill rotWithShape="1">
          <a:blip r:embed="rId3">
            <a:alphaModFix/>
          </a:blip>
          <a:srcRect b="0" l="0" r="0" t="0"/>
          <a:stretch/>
        </p:blipFill>
        <p:spPr>
          <a:xfrm>
            <a:off x="9040362" y="533969"/>
            <a:ext cx="2313438" cy="11567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08" name="Shape 208"/>
        <p:cNvGrpSpPr/>
        <p:nvPr/>
      </p:nvGrpSpPr>
      <p:grpSpPr>
        <a:xfrm>
          <a:off x="0" y="0"/>
          <a:ext cx="0" cy="0"/>
          <a:chOff x="0" y="0"/>
          <a:chExt cx="0" cy="0"/>
        </a:xfrm>
      </p:grpSpPr>
      <p:sp>
        <p:nvSpPr>
          <p:cNvPr id="209" name="Google Shape;20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Calibri"/>
              <a:buNone/>
            </a:pPr>
            <a:r>
              <a:rPr b="0" i="0" lang="en-US" sz="4000" u="none" cap="none" strike="noStrike">
                <a:solidFill>
                  <a:schemeClr val="dk1"/>
                </a:solidFill>
                <a:latin typeface="Calibri"/>
                <a:ea typeface="Calibri"/>
                <a:cs typeface="Calibri"/>
                <a:sym typeface="Calibri"/>
              </a:rPr>
              <a:t>PART II</a:t>
            </a:r>
            <a:endParaRPr/>
          </a:p>
        </p:txBody>
      </p:sp>
      <p:sp>
        <p:nvSpPr>
          <p:cNvPr id="210" name="Google Shape;210;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Arial"/>
              <a:buNone/>
            </a:pPr>
            <a:r>
              <a:rPr b="1" i="0" lang="en-US" sz="4000" u="none" cap="none" strike="noStrike">
                <a:solidFill>
                  <a:schemeClr val="dk1"/>
                </a:solidFill>
                <a:latin typeface="Calibri"/>
                <a:ea typeface="Calibri"/>
                <a:cs typeface="Calibri"/>
                <a:sym typeface="Calibri"/>
              </a:rPr>
              <a:t>Understanding climate change, </a:t>
            </a:r>
            <a:endParaRPr/>
          </a:p>
          <a:p>
            <a:pPr indent="0" lvl="0" marL="0" marR="0" rtl="0" algn="ctr">
              <a:lnSpc>
                <a:spcPct val="90000"/>
              </a:lnSpc>
              <a:spcBef>
                <a:spcPts val="1000"/>
              </a:spcBef>
              <a:spcAft>
                <a:spcPts val="0"/>
              </a:spcAft>
              <a:buClr>
                <a:schemeClr val="dk1"/>
              </a:buClr>
              <a:buSzPts val="4000"/>
              <a:buFont typeface="Arial"/>
              <a:buNone/>
            </a:pPr>
            <a:r>
              <a:rPr b="1" i="0" lang="en-US" sz="4000" u="none" cap="none" strike="noStrike">
                <a:solidFill>
                  <a:schemeClr val="dk1"/>
                </a:solidFill>
                <a:latin typeface="Calibri"/>
                <a:ea typeface="Calibri"/>
                <a:cs typeface="Calibri"/>
                <a:sym typeface="Calibri"/>
              </a:rPr>
              <a:t>global warming and its causes</a:t>
            </a:r>
            <a:endParaRPr/>
          </a:p>
          <a:p>
            <a:pPr indent="0" lvl="0" marL="0" marR="0" rtl="0" algn="ctr">
              <a:lnSpc>
                <a:spcPct val="90000"/>
              </a:lnSpc>
              <a:spcBef>
                <a:spcPts val="1000"/>
              </a:spcBef>
              <a:spcAft>
                <a:spcPts val="0"/>
              </a:spcAft>
              <a:buClr>
                <a:schemeClr val="dk1"/>
              </a:buClr>
              <a:buSzPts val="4000"/>
              <a:buFont typeface="Arial"/>
              <a:buNone/>
            </a:pPr>
            <a:r>
              <a:t/>
            </a:r>
            <a:endParaRPr b="1" i="0" sz="4000" u="none" cap="none" strike="noStrike">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4000"/>
              <a:buFont typeface="Arial"/>
              <a:buNone/>
            </a:pPr>
            <a:r>
              <a:t/>
            </a:r>
            <a:endParaRPr b="1" i="0" sz="4000" u="none" cap="none" strike="noStrike">
              <a:solidFill>
                <a:schemeClr val="dk1"/>
              </a:solidFill>
              <a:latin typeface="Calibri"/>
              <a:ea typeface="Calibri"/>
              <a:cs typeface="Calibri"/>
              <a:sym typeface="Calibri"/>
            </a:endParaRPr>
          </a:p>
        </p:txBody>
      </p:sp>
      <p:pic>
        <p:nvPicPr>
          <p:cNvPr id="211" name="Google Shape;211;p30"/>
          <p:cNvPicPr preferRelativeResize="0"/>
          <p:nvPr/>
        </p:nvPicPr>
        <p:blipFill rotWithShape="1">
          <a:blip r:embed="rId3">
            <a:alphaModFix/>
          </a:blip>
          <a:srcRect b="0" l="0" r="0" t="0"/>
          <a:stretch/>
        </p:blipFill>
        <p:spPr>
          <a:xfrm>
            <a:off x="3437530" y="3403813"/>
            <a:ext cx="2189328" cy="2773149"/>
          </a:xfrm>
          <a:prstGeom prst="rect">
            <a:avLst/>
          </a:prstGeom>
          <a:noFill/>
          <a:ln>
            <a:noFill/>
          </a:ln>
        </p:spPr>
      </p:pic>
      <p:pic>
        <p:nvPicPr>
          <p:cNvPr id="212" name="Google Shape;212;p30"/>
          <p:cNvPicPr preferRelativeResize="0"/>
          <p:nvPr/>
        </p:nvPicPr>
        <p:blipFill rotWithShape="1">
          <a:blip r:embed="rId4">
            <a:alphaModFix/>
          </a:blip>
          <a:srcRect b="0" l="3669" r="1805" t="0"/>
          <a:stretch/>
        </p:blipFill>
        <p:spPr>
          <a:xfrm>
            <a:off x="5626858" y="3403813"/>
            <a:ext cx="3495180" cy="27731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16" name="Shape 216"/>
        <p:cNvGrpSpPr/>
        <p:nvPr/>
      </p:nvGrpSpPr>
      <p:grpSpPr>
        <a:xfrm>
          <a:off x="0" y="0"/>
          <a:ext cx="0" cy="0"/>
          <a:chOff x="0" y="0"/>
          <a:chExt cx="0" cy="0"/>
        </a:xfrm>
      </p:grpSpPr>
      <p:pic>
        <p:nvPicPr>
          <p:cNvPr id="217" name="Google Shape;217;p31"/>
          <p:cNvPicPr preferRelativeResize="0"/>
          <p:nvPr/>
        </p:nvPicPr>
        <p:blipFill rotWithShape="1">
          <a:blip r:embed="rId3">
            <a:alphaModFix/>
          </a:blip>
          <a:srcRect b="0" l="0" r="0" t="0"/>
          <a:stretch/>
        </p:blipFill>
        <p:spPr>
          <a:xfrm>
            <a:off x="4634552" y="929153"/>
            <a:ext cx="6864569" cy="5148427"/>
          </a:xfrm>
          <a:prstGeom prst="rect">
            <a:avLst/>
          </a:prstGeom>
          <a:noFill/>
          <a:ln>
            <a:noFill/>
          </a:ln>
        </p:spPr>
      </p:pic>
      <p:sp>
        <p:nvSpPr>
          <p:cNvPr id="218" name="Google Shape;218;p31"/>
          <p:cNvSpPr txBox="1"/>
          <p:nvPr/>
        </p:nvSpPr>
        <p:spPr>
          <a:xfrm>
            <a:off x="668960" y="6426414"/>
            <a:ext cx="597721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Ref:Global Warming By Charlotte Bootherstone </a:t>
            </a:r>
            <a:endParaRPr/>
          </a:p>
        </p:txBody>
      </p:sp>
      <p:sp>
        <p:nvSpPr>
          <p:cNvPr id="219" name="Google Shape;219;p31"/>
          <p:cNvSpPr txBox="1"/>
          <p:nvPr/>
        </p:nvSpPr>
        <p:spPr>
          <a:xfrm>
            <a:off x="810336" y="1764428"/>
            <a:ext cx="3639404" cy="378565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000">
                <a:solidFill>
                  <a:schemeClr val="dk1"/>
                </a:solidFill>
                <a:latin typeface="Calibri"/>
                <a:ea typeface="Calibri"/>
                <a:cs typeface="Calibri"/>
                <a:sym typeface="Calibri"/>
              </a:rPr>
              <a:t>Human activities are the primary cause of the global warming of the past 50 years. The burning of coal, oil, and gas, and clearing of forests have increased the concentration of carbon dioxide in the atmosphere by more than 40% since the Industrial Revolution, and it has been known for almost two centuries that this carbon dioxide traps heat.</a:t>
            </a:r>
            <a:endParaRPr sz="2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91" name="Shape 91"/>
        <p:cNvGrpSpPr/>
        <p:nvPr/>
      </p:nvGrpSpPr>
      <p:grpSpPr>
        <a:xfrm>
          <a:off x="0" y="0"/>
          <a:ext cx="0" cy="0"/>
          <a:chOff x="0" y="0"/>
          <a:chExt cx="0" cy="0"/>
        </a:xfrm>
      </p:grpSpPr>
      <p:sp>
        <p:nvSpPr>
          <p:cNvPr id="92" name="Google Shape;9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Calibri"/>
              <a:buNone/>
            </a:pPr>
            <a:r>
              <a:rPr b="0" i="0" lang="en-US" sz="4000" u="none" cap="none" strike="noStrike">
                <a:solidFill>
                  <a:schemeClr val="dk1"/>
                </a:solidFill>
                <a:latin typeface="Calibri"/>
                <a:ea typeface="Calibri"/>
                <a:cs typeface="Calibri"/>
                <a:sym typeface="Calibri"/>
              </a:rPr>
              <a:t>Part I</a:t>
            </a:r>
            <a:endParaRPr/>
          </a:p>
        </p:txBody>
      </p:sp>
      <p:sp>
        <p:nvSpPr>
          <p:cNvPr id="93" name="Google Shape;93;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Arial"/>
              <a:buNone/>
            </a:pPr>
            <a:r>
              <a:rPr b="1" i="0" lang="en-US" sz="4000" u="none" cap="none" strike="noStrike">
                <a:solidFill>
                  <a:schemeClr val="dk1"/>
                </a:solidFill>
                <a:latin typeface="Calibri"/>
                <a:ea typeface="Calibri"/>
                <a:cs typeface="Calibri"/>
                <a:sym typeface="Calibri"/>
              </a:rPr>
              <a:t>The Arctic, Polar bears and how </a:t>
            </a:r>
            <a:endParaRPr/>
          </a:p>
          <a:p>
            <a:pPr indent="0" lvl="0" marL="0" marR="0" rtl="0" algn="ctr">
              <a:lnSpc>
                <a:spcPct val="90000"/>
              </a:lnSpc>
              <a:spcBef>
                <a:spcPts val="1000"/>
              </a:spcBef>
              <a:spcAft>
                <a:spcPts val="0"/>
              </a:spcAft>
              <a:buClr>
                <a:schemeClr val="dk1"/>
              </a:buClr>
              <a:buSzPts val="4000"/>
              <a:buFont typeface="Arial"/>
              <a:buNone/>
            </a:pPr>
            <a:r>
              <a:rPr b="1" i="0" lang="en-US" sz="4000" u="none" cap="none" strike="noStrike">
                <a:solidFill>
                  <a:schemeClr val="dk1"/>
                </a:solidFill>
                <a:latin typeface="Calibri"/>
                <a:ea typeface="Calibri"/>
                <a:cs typeface="Calibri"/>
                <a:sym typeface="Calibri"/>
              </a:rPr>
              <a:t> global warming is affecting them</a:t>
            </a:r>
            <a:endParaRPr/>
          </a:p>
        </p:txBody>
      </p:sp>
      <p:pic>
        <p:nvPicPr>
          <p:cNvPr id="94" name="Google Shape;94;p14"/>
          <p:cNvPicPr preferRelativeResize="0"/>
          <p:nvPr/>
        </p:nvPicPr>
        <p:blipFill rotWithShape="1">
          <a:blip r:embed="rId3">
            <a:alphaModFix/>
          </a:blip>
          <a:srcRect b="0" l="0" r="0" t="0"/>
          <a:stretch/>
        </p:blipFill>
        <p:spPr>
          <a:xfrm>
            <a:off x="5004746" y="3165711"/>
            <a:ext cx="2182507" cy="3116998"/>
          </a:xfrm>
          <a:prstGeom prst="rect">
            <a:avLst/>
          </a:prstGeom>
          <a:noFill/>
          <a:ln>
            <a:noFill/>
          </a:ln>
        </p:spPr>
      </p:pic>
      <p:sp>
        <p:nvSpPr>
          <p:cNvPr id="95" name="Google Shape;95;p14"/>
          <p:cNvSpPr txBox="1"/>
          <p:nvPr/>
        </p:nvSpPr>
        <p:spPr>
          <a:xfrm>
            <a:off x="5581934" y="3265114"/>
            <a:ext cx="136932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WAKE UP HUMANS!</a:t>
            </a:r>
            <a:endParaRPr/>
          </a:p>
        </p:txBody>
      </p:sp>
      <p:pic>
        <p:nvPicPr>
          <p:cNvPr id="96" name="Google Shape;96;p14"/>
          <p:cNvPicPr preferRelativeResize="0"/>
          <p:nvPr/>
        </p:nvPicPr>
        <p:blipFill rotWithShape="1">
          <a:blip r:embed="rId4">
            <a:alphaModFix/>
          </a:blip>
          <a:srcRect b="0" l="0" r="0" t="0"/>
          <a:stretch/>
        </p:blipFill>
        <p:spPr>
          <a:xfrm>
            <a:off x="7210568" y="3165711"/>
            <a:ext cx="2519729" cy="3116998"/>
          </a:xfrm>
          <a:prstGeom prst="rect">
            <a:avLst/>
          </a:prstGeom>
          <a:noFill/>
          <a:ln>
            <a:noFill/>
          </a:ln>
        </p:spPr>
      </p:pic>
      <p:pic>
        <p:nvPicPr>
          <p:cNvPr id="97" name="Google Shape;97;p14"/>
          <p:cNvPicPr preferRelativeResize="0"/>
          <p:nvPr/>
        </p:nvPicPr>
        <p:blipFill rotWithShape="1">
          <a:blip r:embed="rId5">
            <a:alphaModFix/>
          </a:blip>
          <a:srcRect b="0" l="0" r="0" t="0"/>
          <a:stretch/>
        </p:blipFill>
        <p:spPr>
          <a:xfrm>
            <a:off x="2780550" y="3194903"/>
            <a:ext cx="2200881" cy="311699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23" name="Shape 223"/>
        <p:cNvGrpSpPr/>
        <p:nvPr/>
      </p:nvGrpSpPr>
      <p:grpSpPr>
        <a:xfrm>
          <a:off x="0" y="0"/>
          <a:ext cx="0" cy="0"/>
          <a:chOff x="0" y="0"/>
          <a:chExt cx="0" cy="0"/>
        </a:xfrm>
      </p:grpSpPr>
      <p:pic>
        <p:nvPicPr>
          <p:cNvPr id="224" name="Google Shape;224;p32"/>
          <p:cNvPicPr preferRelativeResize="0"/>
          <p:nvPr/>
        </p:nvPicPr>
        <p:blipFill rotWithShape="1">
          <a:blip r:embed="rId3">
            <a:alphaModFix/>
          </a:blip>
          <a:srcRect b="0" l="0" r="0" t="0"/>
          <a:stretch/>
        </p:blipFill>
        <p:spPr>
          <a:xfrm>
            <a:off x="454925" y="805771"/>
            <a:ext cx="6864569" cy="5148427"/>
          </a:xfrm>
          <a:prstGeom prst="rect">
            <a:avLst/>
          </a:prstGeom>
          <a:noFill/>
          <a:ln>
            <a:noFill/>
          </a:ln>
        </p:spPr>
      </p:pic>
      <p:sp>
        <p:nvSpPr>
          <p:cNvPr id="225" name="Google Shape;225;p32"/>
          <p:cNvSpPr txBox="1"/>
          <p:nvPr/>
        </p:nvSpPr>
        <p:spPr>
          <a:xfrm>
            <a:off x="639739" y="6383318"/>
            <a:ext cx="14237741"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Ref:Global Warming By Charlotte Bootherstone </a:t>
            </a:r>
            <a:endParaRPr/>
          </a:p>
        </p:txBody>
      </p:sp>
      <p:pic>
        <p:nvPicPr>
          <p:cNvPr id="226" name="Google Shape;226;p32"/>
          <p:cNvPicPr preferRelativeResize="0"/>
          <p:nvPr/>
        </p:nvPicPr>
        <p:blipFill rotWithShape="1">
          <a:blip r:embed="rId4">
            <a:alphaModFix/>
          </a:blip>
          <a:srcRect b="0" l="0" r="0" t="0"/>
          <a:stretch/>
        </p:blipFill>
        <p:spPr>
          <a:xfrm>
            <a:off x="7758609" y="1403456"/>
            <a:ext cx="3953055" cy="39530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30" name="Shape 230"/>
        <p:cNvGrpSpPr/>
        <p:nvPr/>
      </p:nvGrpSpPr>
      <p:grpSpPr>
        <a:xfrm>
          <a:off x="0" y="0"/>
          <a:ext cx="0" cy="0"/>
          <a:chOff x="0" y="0"/>
          <a:chExt cx="0" cy="0"/>
        </a:xfrm>
      </p:grpSpPr>
      <p:sp>
        <p:nvSpPr>
          <p:cNvPr id="231" name="Google Shape;23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3F3F3F"/>
              </a:buClr>
              <a:buSzPts val="4000"/>
              <a:buFont typeface="Calibri"/>
              <a:buNone/>
            </a:pPr>
            <a:r>
              <a:rPr b="1" i="0" lang="en-US" sz="4000" u="none" cap="none" strike="noStrike">
                <a:solidFill>
                  <a:srgbClr val="3F3F3F"/>
                </a:solidFill>
                <a:latin typeface="Calibri"/>
                <a:ea typeface="Calibri"/>
                <a:cs typeface="Calibri"/>
                <a:sym typeface="Calibri"/>
              </a:rPr>
              <a:t>What is climate change?</a:t>
            </a:r>
            <a:endParaRPr/>
          </a:p>
        </p:txBody>
      </p:sp>
      <p:sp>
        <p:nvSpPr>
          <p:cNvPr id="232" name="Google Shape;232;p33"/>
          <p:cNvSpPr txBox="1"/>
          <p:nvPr>
            <p:ph idx="1" type="body"/>
          </p:nvPr>
        </p:nvSpPr>
        <p:spPr>
          <a:xfrm>
            <a:off x="725037" y="1982005"/>
            <a:ext cx="5558620" cy="3672800"/>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Climate change happens by global warming. It is important to understand greenhouse effects to better understand about global warming. </a:t>
            </a:r>
            <a:endParaRPr b="0" i="0" sz="20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Greenhouse effect </a:t>
            </a:r>
            <a:r>
              <a:rPr b="0" i="0" lang="en-US" sz="2000" u="none" cap="none" strike="noStrike">
                <a:solidFill>
                  <a:schemeClr val="dk1"/>
                </a:solidFill>
                <a:latin typeface="Calibri"/>
                <a:ea typeface="Calibri"/>
                <a:cs typeface="Calibri"/>
                <a:sym typeface="Calibri"/>
              </a:rPr>
              <a:t>is the rise in temperatures caused by absorption of the Sun’s heat and light by the Earth’s surface. Greenhouse gases keep the Earth warm. This can be caused by burning fossil fuels such as coal, gas and oil. Its impact becomes stronger and stronger each day.</a:t>
            </a:r>
            <a:endParaRPr/>
          </a:p>
          <a:p>
            <a:pPr indent="-228600" lvl="0" marL="228600" marR="0" rtl="0" algn="l">
              <a:lnSpc>
                <a:spcPct val="90000"/>
              </a:lnSpc>
              <a:spcBef>
                <a:spcPts val="100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Climate change </a:t>
            </a:r>
            <a:r>
              <a:rPr b="0" i="0" lang="en-US" sz="2000" u="none" cap="none" strike="noStrike">
                <a:solidFill>
                  <a:schemeClr val="dk1"/>
                </a:solidFill>
                <a:latin typeface="Calibri"/>
                <a:ea typeface="Calibri"/>
                <a:cs typeface="Calibri"/>
                <a:sym typeface="Calibri"/>
              </a:rPr>
              <a:t>is caused by all of us, so we must try to solve it before the reactions for our actions are beyond solution, and we all pay for that.</a:t>
            </a:r>
            <a:endParaRPr/>
          </a:p>
        </p:txBody>
      </p:sp>
      <p:pic>
        <p:nvPicPr>
          <p:cNvPr id="233" name="Google Shape;233;p33"/>
          <p:cNvPicPr preferRelativeResize="0"/>
          <p:nvPr/>
        </p:nvPicPr>
        <p:blipFill rotWithShape="1">
          <a:blip r:embed="rId3">
            <a:alphaModFix/>
          </a:blip>
          <a:srcRect b="0" l="0" r="0" t="0"/>
          <a:stretch/>
        </p:blipFill>
        <p:spPr>
          <a:xfrm>
            <a:off x="6450650" y="1982005"/>
            <a:ext cx="5135730" cy="363347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37" name="Shape 237"/>
        <p:cNvGrpSpPr/>
        <p:nvPr/>
      </p:nvGrpSpPr>
      <p:grpSpPr>
        <a:xfrm>
          <a:off x="0" y="0"/>
          <a:ext cx="0" cy="0"/>
          <a:chOff x="0" y="0"/>
          <a:chExt cx="0" cy="0"/>
        </a:xfrm>
      </p:grpSpPr>
      <p:sp>
        <p:nvSpPr>
          <p:cNvPr id="238" name="Google Shape;238;p34"/>
          <p:cNvSpPr txBox="1"/>
          <p:nvPr>
            <p:ph idx="1" type="body"/>
          </p:nvPr>
        </p:nvSpPr>
        <p:spPr>
          <a:xfrm>
            <a:off x="951930" y="1361836"/>
            <a:ext cx="10515600" cy="656239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REF: http://nca2014.globalchange.gov/highlights/overview/overview</a:t>
            </a:r>
            <a:endParaRPr/>
          </a:p>
        </p:txBody>
      </p:sp>
      <p:pic>
        <p:nvPicPr>
          <p:cNvPr id="239" name="Google Shape;239;p34"/>
          <p:cNvPicPr preferRelativeResize="0"/>
          <p:nvPr/>
        </p:nvPicPr>
        <p:blipFill rotWithShape="1">
          <a:blip r:embed="rId3">
            <a:alphaModFix/>
          </a:blip>
          <a:srcRect b="0" l="0" r="0" t="0"/>
          <a:stretch/>
        </p:blipFill>
        <p:spPr>
          <a:xfrm>
            <a:off x="1263090" y="483702"/>
            <a:ext cx="9665819" cy="547729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43" name="Shape 243"/>
        <p:cNvGrpSpPr/>
        <p:nvPr/>
      </p:nvGrpSpPr>
      <p:grpSpPr>
        <a:xfrm>
          <a:off x="0" y="0"/>
          <a:ext cx="0" cy="0"/>
          <a:chOff x="0" y="0"/>
          <a:chExt cx="0" cy="0"/>
        </a:xfrm>
      </p:grpSpPr>
      <p:pic>
        <p:nvPicPr>
          <p:cNvPr id="244" name="Google Shape;244;p35"/>
          <p:cNvPicPr preferRelativeResize="0"/>
          <p:nvPr/>
        </p:nvPicPr>
        <p:blipFill rotWithShape="1">
          <a:blip r:embed="rId3">
            <a:alphaModFix/>
          </a:blip>
          <a:srcRect b="0" l="0" r="0" t="0"/>
          <a:stretch/>
        </p:blipFill>
        <p:spPr>
          <a:xfrm>
            <a:off x="2634749" y="749241"/>
            <a:ext cx="7212024" cy="5148427"/>
          </a:xfrm>
          <a:prstGeom prst="rect">
            <a:avLst/>
          </a:prstGeom>
          <a:noFill/>
          <a:ln>
            <a:noFill/>
          </a:ln>
        </p:spPr>
      </p:pic>
      <p:sp>
        <p:nvSpPr>
          <p:cNvPr id="245" name="Google Shape;245;p35"/>
          <p:cNvSpPr txBox="1"/>
          <p:nvPr/>
        </p:nvSpPr>
        <p:spPr>
          <a:xfrm>
            <a:off x="604198" y="6358551"/>
            <a:ext cx="609884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https://commons.wikimedia.org/wiki/File:Earth%27s_greenhouse_effect_(US_EPA,_2012).png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49" name="Shape 249"/>
        <p:cNvGrpSpPr/>
        <p:nvPr/>
      </p:nvGrpSpPr>
      <p:grpSpPr>
        <a:xfrm>
          <a:off x="0" y="0"/>
          <a:ext cx="0" cy="0"/>
          <a:chOff x="0" y="0"/>
          <a:chExt cx="0" cy="0"/>
        </a:xfrm>
      </p:grpSpPr>
      <p:pic>
        <p:nvPicPr>
          <p:cNvPr id="250" name="Google Shape;250;p36"/>
          <p:cNvPicPr preferRelativeResize="0"/>
          <p:nvPr/>
        </p:nvPicPr>
        <p:blipFill rotWithShape="1">
          <a:blip r:embed="rId3">
            <a:alphaModFix/>
          </a:blip>
          <a:srcRect b="0" l="0" r="0" t="0"/>
          <a:stretch/>
        </p:blipFill>
        <p:spPr>
          <a:xfrm>
            <a:off x="723316" y="714233"/>
            <a:ext cx="4815076" cy="5148427"/>
          </a:xfrm>
          <a:prstGeom prst="rect">
            <a:avLst/>
          </a:prstGeom>
          <a:noFill/>
          <a:ln>
            <a:noFill/>
          </a:ln>
        </p:spPr>
      </p:pic>
      <p:pic>
        <p:nvPicPr>
          <p:cNvPr id="251" name="Google Shape;251;p36"/>
          <p:cNvPicPr preferRelativeResize="0"/>
          <p:nvPr/>
        </p:nvPicPr>
        <p:blipFill rotWithShape="1">
          <a:blip r:embed="rId4">
            <a:alphaModFix/>
          </a:blip>
          <a:srcRect b="0" l="0" r="0" t="0"/>
          <a:stretch/>
        </p:blipFill>
        <p:spPr>
          <a:xfrm>
            <a:off x="6851269" y="714233"/>
            <a:ext cx="4606785" cy="3253863"/>
          </a:xfrm>
          <a:prstGeom prst="rect">
            <a:avLst/>
          </a:prstGeom>
          <a:noFill/>
          <a:ln>
            <a:noFill/>
          </a:ln>
        </p:spPr>
      </p:pic>
      <p:sp>
        <p:nvSpPr>
          <p:cNvPr id="252" name="Google Shape;252;p36"/>
          <p:cNvSpPr txBox="1"/>
          <p:nvPr/>
        </p:nvSpPr>
        <p:spPr>
          <a:xfrm>
            <a:off x="255896" y="6241007"/>
            <a:ext cx="1070496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chemeClr val="hlink"/>
                </a:solidFill>
                <a:latin typeface="Calibri"/>
                <a:ea typeface="Calibri"/>
                <a:cs typeface="Calibri"/>
                <a:sym typeface="Calibri"/>
                <a:hlinkClick r:id="rId5"/>
              </a:rPr>
              <a:t>https://www.livescience.com/52680-the-role-of-animal-farts-in-global-warming-infographic.html</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https://www.dreamstime.com/stock-illustration-greenhouse-effect-global-warming-infographic-elements-illus-illustration-flat-design-image66011969</a:t>
            </a:r>
            <a:endParaRPr/>
          </a:p>
        </p:txBody>
      </p:sp>
      <p:sp>
        <p:nvSpPr>
          <p:cNvPr id="253" name="Google Shape;253;p36"/>
          <p:cNvSpPr txBox="1"/>
          <p:nvPr/>
        </p:nvSpPr>
        <p:spPr>
          <a:xfrm>
            <a:off x="6098843" y="4747919"/>
            <a:ext cx="5401483" cy="116955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Ruminants including cattle and deer produce large amounts of methane, a greenhouse gas with an impact on the atmosphere 23 times greater than that of carbon dioxide. The production of methane by this process is called enteric fermentation, and it accounts for more than a quarter of methane emissions in the United States. </a:t>
            </a:r>
            <a:endParaRPr/>
          </a:p>
        </p:txBody>
      </p:sp>
      <p:sp>
        <p:nvSpPr>
          <p:cNvPr id="254" name="Google Shape;254;p36"/>
          <p:cNvSpPr txBox="1"/>
          <p:nvPr/>
        </p:nvSpPr>
        <p:spPr>
          <a:xfrm>
            <a:off x="6098843" y="4346443"/>
            <a:ext cx="18288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Did you know?</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58" name="Shape 258"/>
        <p:cNvGrpSpPr/>
        <p:nvPr/>
      </p:nvGrpSpPr>
      <p:grpSpPr>
        <a:xfrm>
          <a:off x="0" y="0"/>
          <a:ext cx="0" cy="0"/>
          <a:chOff x="0" y="0"/>
          <a:chExt cx="0" cy="0"/>
        </a:xfrm>
      </p:grpSpPr>
      <p:sp>
        <p:nvSpPr>
          <p:cNvPr id="259" name="Google Shape;259;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3F3F3F"/>
              </a:buClr>
              <a:buSzPts val="4000"/>
              <a:buFont typeface="Calibri"/>
              <a:buNone/>
            </a:pPr>
            <a:r>
              <a:rPr b="0" i="0" lang="en-US" sz="4000" u="none" cap="none" strike="noStrike">
                <a:solidFill>
                  <a:srgbClr val="3F3F3F"/>
                </a:solidFill>
                <a:latin typeface="Calibri"/>
                <a:ea typeface="Calibri"/>
                <a:cs typeface="Calibri"/>
                <a:sym typeface="Calibri"/>
              </a:rPr>
              <a:t>Consequences</a:t>
            </a:r>
            <a:endParaRPr/>
          </a:p>
        </p:txBody>
      </p:sp>
      <p:pic>
        <p:nvPicPr>
          <p:cNvPr id="260" name="Google Shape;260;p37"/>
          <p:cNvPicPr preferRelativeResize="0"/>
          <p:nvPr>
            <p:ph idx="1" type="body"/>
          </p:nvPr>
        </p:nvPicPr>
        <p:blipFill rotWithShape="1">
          <a:blip r:embed="rId3">
            <a:alphaModFix/>
          </a:blip>
          <a:srcRect b="0" l="0" r="0" t="0"/>
          <a:stretch/>
        </p:blipFill>
        <p:spPr>
          <a:xfrm>
            <a:off x="628903" y="1484430"/>
            <a:ext cx="5219194" cy="4351338"/>
          </a:xfrm>
          <a:prstGeom prst="rect">
            <a:avLst/>
          </a:prstGeom>
          <a:noFill/>
          <a:ln>
            <a:noFill/>
          </a:ln>
        </p:spPr>
      </p:pic>
      <p:sp>
        <p:nvSpPr>
          <p:cNvPr id="261" name="Google Shape;261;p37"/>
          <p:cNvSpPr txBox="1"/>
          <p:nvPr/>
        </p:nvSpPr>
        <p:spPr>
          <a:xfrm>
            <a:off x="838200" y="6127277"/>
            <a:ext cx="94971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chemeClr val="hlink"/>
                </a:solidFill>
                <a:latin typeface="Calibri"/>
                <a:ea typeface="Calibri"/>
                <a:cs typeface="Calibri"/>
                <a:sym typeface="Calibri"/>
                <a:hlinkClick r:id="rId4"/>
              </a:rPr>
              <a:t>REF: https://www.fs.fed.us/rm/boise/research/techtrans/projects/scienceforkids/climatechange</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https://mettahu.files.wordpress.com/2013/12/global_warming_infographic.jpg</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pic>
        <p:nvPicPr>
          <p:cNvPr id="262" name="Google Shape;262;p37"/>
          <p:cNvPicPr preferRelativeResize="0"/>
          <p:nvPr/>
        </p:nvPicPr>
        <p:blipFill rotWithShape="1">
          <a:blip r:embed="rId5">
            <a:alphaModFix/>
          </a:blip>
          <a:srcRect b="0" l="0" r="0" t="0"/>
          <a:stretch/>
        </p:blipFill>
        <p:spPr>
          <a:xfrm>
            <a:off x="5988065" y="1484430"/>
            <a:ext cx="5801783" cy="435133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66" name="Shape 266"/>
        <p:cNvGrpSpPr/>
        <p:nvPr/>
      </p:nvGrpSpPr>
      <p:grpSpPr>
        <a:xfrm>
          <a:off x="0" y="0"/>
          <a:ext cx="0" cy="0"/>
          <a:chOff x="0" y="0"/>
          <a:chExt cx="0" cy="0"/>
        </a:xfrm>
      </p:grpSpPr>
      <p:sp>
        <p:nvSpPr>
          <p:cNvPr id="267" name="Google Shape;267;p38"/>
          <p:cNvSpPr txBox="1"/>
          <p:nvPr>
            <p:ph type="title"/>
          </p:nvPr>
        </p:nvSpPr>
        <p:spPr>
          <a:xfrm>
            <a:off x="7662082" y="6176962"/>
            <a:ext cx="4748851" cy="68103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080"/>
              <a:buFont typeface="Calibri"/>
              <a:buNone/>
            </a:pPr>
            <a:r>
              <a:rPr b="0" i="0" lang="en-US" sz="1080" u="none" cap="none" strike="noStrike">
                <a:solidFill>
                  <a:schemeClr val="dk1"/>
                </a:solidFill>
                <a:latin typeface="Calibri"/>
                <a:ea typeface="Calibri"/>
                <a:cs typeface="Calibri"/>
                <a:sym typeface="Calibri"/>
              </a:rPr>
              <a:t>References:</a:t>
            </a:r>
            <a:br>
              <a:rPr b="0" i="0" lang="en-US" sz="1080" u="none" cap="none" strike="noStrike">
                <a:solidFill>
                  <a:schemeClr val="dk1"/>
                </a:solidFill>
                <a:latin typeface="Calibri"/>
                <a:ea typeface="Calibri"/>
                <a:cs typeface="Calibri"/>
                <a:sym typeface="Calibri"/>
              </a:rPr>
            </a:br>
            <a:r>
              <a:rPr b="0" i="0" lang="en-US" sz="1080" u="none" cap="none" strike="noStrike">
                <a:solidFill>
                  <a:schemeClr val="dk1"/>
                </a:solidFill>
                <a:latin typeface="Calibri"/>
                <a:ea typeface="Calibri"/>
                <a:cs typeface="Calibri"/>
                <a:sym typeface="Calibri"/>
              </a:rPr>
              <a:t>*2014 Living World Report by the London Zoological Society and the WWF</a:t>
            </a:r>
            <a:br>
              <a:rPr b="0" i="0" lang="en-US" sz="1080" u="none" cap="none" strike="noStrike">
                <a:solidFill>
                  <a:schemeClr val="dk1"/>
                </a:solidFill>
                <a:latin typeface="Calibri"/>
                <a:ea typeface="Calibri"/>
                <a:cs typeface="Calibri"/>
                <a:sym typeface="Calibri"/>
              </a:rPr>
            </a:br>
            <a:r>
              <a:rPr b="0" i="0" lang="en-US" sz="1080" u="none" cap="none" strike="noStrike">
                <a:solidFill>
                  <a:schemeClr val="dk1"/>
                </a:solidFill>
                <a:latin typeface="Calibri"/>
                <a:ea typeface="Calibri"/>
                <a:cs typeface="Calibri"/>
                <a:sym typeface="Calibri"/>
              </a:rPr>
              <a:t>**http://www.exposingtruth.com/52-drop-animal-populations-40-years/</a:t>
            </a:r>
            <a:r>
              <a:rPr b="0" i="0" lang="en-US" sz="1170" u="sng" cap="none" strike="noStrike">
                <a:solidFill>
                  <a:schemeClr val="hlink"/>
                </a:solidFill>
                <a:latin typeface="Calibri"/>
                <a:ea typeface="Calibri"/>
                <a:cs typeface="Calibri"/>
                <a:sym typeface="Calibri"/>
                <a:hlinkClick r:id="rId3"/>
              </a:rPr>
              <a:t>: Effects of global warming essay</a:t>
            </a:r>
            <a:r>
              <a:rPr b="0" i="0" lang="en-US" sz="1170" u="sng" cap="none" strike="noStrike">
                <a:solidFill>
                  <a:schemeClr val="hlink"/>
                </a:solidFill>
                <a:latin typeface="Calibri"/>
                <a:ea typeface="Calibri"/>
                <a:cs typeface="Calibri"/>
                <a:sym typeface="Calibri"/>
                <a:hlinkClick r:id="rId4"/>
              </a:rPr>
              <a:t>www.drobnyreality.sk</a:t>
            </a:r>
            <a:br>
              <a:rPr b="0" i="0" lang="en-US" sz="3959" u="none" cap="none" strike="noStrike">
                <a:solidFill>
                  <a:schemeClr val="dk1"/>
                </a:solidFill>
                <a:latin typeface="Calibri"/>
                <a:ea typeface="Calibri"/>
                <a:cs typeface="Calibri"/>
                <a:sym typeface="Calibri"/>
              </a:rPr>
            </a:br>
            <a:endParaRPr b="0" i="0" sz="3959" u="none" cap="none" strike="noStrike">
              <a:solidFill>
                <a:schemeClr val="dk1"/>
              </a:solidFill>
              <a:latin typeface="Calibri"/>
              <a:ea typeface="Calibri"/>
              <a:cs typeface="Calibri"/>
              <a:sym typeface="Calibri"/>
            </a:endParaRPr>
          </a:p>
        </p:txBody>
      </p:sp>
      <p:sp>
        <p:nvSpPr>
          <p:cNvPr id="268" name="Google Shape;268;p38"/>
          <p:cNvSpPr txBox="1"/>
          <p:nvPr>
            <p:ph idx="1" type="body"/>
          </p:nvPr>
        </p:nvSpPr>
        <p:spPr>
          <a:xfrm>
            <a:off x="838200" y="952500"/>
            <a:ext cx="10515600" cy="5224463"/>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Taken together, we are collectively over-extending our resource use far beyond what the planet has to offer. We have been in a “bio capacity deficit” for more than the last 30 years, and we have lost 52% of all wild animals being measured since 1970. *</a:t>
            </a:r>
            <a:endParaRPr/>
          </a:p>
          <a:p>
            <a:pPr indent="-228600" lvl="0" marL="228600" marR="0" rtl="0" algn="just">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We are heating the planet at an increasing rate while also increasingly destroying natural ecosystems for financial gain: we have pushed the extinction rate to about 1000x its natural background level. **</a:t>
            </a:r>
            <a:endParaRPr b="0" i="0" sz="20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269" name="Google Shape;269;p38"/>
          <p:cNvPicPr preferRelativeResize="0"/>
          <p:nvPr/>
        </p:nvPicPr>
        <p:blipFill rotWithShape="1">
          <a:blip r:embed="rId5">
            <a:alphaModFix/>
          </a:blip>
          <a:srcRect b="0" l="0" r="0" t="0"/>
          <a:stretch/>
        </p:blipFill>
        <p:spPr>
          <a:xfrm>
            <a:off x="1206800" y="3010827"/>
            <a:ext cx="5056384" cy="3370923"/>
          </a:xfrm>
          <a:prstGeom prst="rect">
            <a:avLst/>
          </a:prstGeom>
          <a:noFill/>
          <a:ln>
            <a:noFill/>
          </a:ln>
        </p:spPr>
      </p:pic>
      <p:sp>
        <p:nvSpPr>
          <p:cNvPr id="270" name="Google Shape;270;p38"/>
          <p:cNvSpPr txBox="1"/>
          <p:nvPr/>
        </p:nvSpPr>
        <p:spPr>
          <a:xfrm>
            <a:off x="7320317" y="3193138"/>
            <a:ext cx="4033483" cy="203132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 The fact remains that the biggest slice of our ecological footprint comes in the form of carbon emissions. Although issues like </a:t>
            </a:r>
            <a:r>
              <a:rPr lang="en-US" sz="1800" u="sng">
                <a:solidFill>
                  <a:schemeClr val="hlink"/>
                </a:solidFill>
                <a:latin typeface="Calibri"/>
                <a:ea typeface="Calibri"/>
                <a:cs typeface="Calibri"/>
                <a:sym typeface="Calibri"/>
                <a:hlinkClick r:id="rId6"/>
              </a:rPr>
              <a:t>deforestation remain important</a:t>
            </a:r>
            <a:r>
              <a:rPr lang="en-US" sz="1800">
                <a:solidFill>
                  <a:schemeClr val="dk1"/>
                </a:solidFill>
                <a:latin typeface="Calibri"/>
                <a:ea typeface="Calibri"/>
                <a:cs typeface="Calibri"/>
                <a:sym typeface="Calibri"/>
              </a:rPr>
              <a:t>, no single area has increased quite as fast or as drastically as carbon emissions.</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74" name="Shape 274"/>
        <p:cNvGrpSpPr/>
        <p:nvPr/>
      </p:nvGrpSpPr>
      <p:grpSpPr>
        <a:xfrm>
          <a:off x="0" y="0"/>
          <a:ext cx="0" cy="0"/>
          <a:chOff x="0" y="0"/>
          <a:chExt cx="0" cy="0"/>
        </a:xfrm>
      </p:grpSpPr>
      <p:sp>
        <p:nvSpPr>
          <p:cNvPr id="275" name="Google Shape;275;p39"/>
          <p:cNvSpPr txBox="1"/>
          <p:nvPr>
            <p:ph idx="1" type="body"/>
          </p:nvPr>
        </p:nvSpPr>
        <p:spPr>
          <a:xfrm>
            <a:off x="982520" y="2493273"/>
            <a:ext cx="3805238" cy="2440586"/>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As the oceans warm up -- and they have -- fish are moving to cooler places. The newest study on the impact of climate change on global fisheries by </a:t>
            </a:r>
            <a:r>
              <a:rPr b="1" i="0" lang="en-US" sz="2000" u="none" cap="none" strike="noStrike">
                <a:solidFill>
                  <a:schemeClr val="dk1"/>
                </a:solidFill>
                <a:latin typeface="Calibri"/>
                <a:ea typeface="Calibri"/>
                <a:cs typeface="Calibri"/>
                <a:sym typeface="Calibri"/>
              </a:rPr>
              <a:t>University of British Columbia</a:t>
            </a:r>
            <a:r>
              <a:rPr b="0" i="0" lang="en-US" sz="2000" u="none" cap="none" strike="noStrike">
                <a:solidFill>
                  <a:schemeClr val="dk1"/>
                </a:solidFill>
                <a:latin typeface="Calibri"/>
                <a:ea typeface="Calibri"/>
                <a:cs typeface="Calibri"/>
                <a:sym typeface="Calibri"/>
              </a:rPr>
              <a:t> researchers documented fish moving toward the poles and to deeper waters. </a:t>
            </a:r>
            <a:endParaRPr b="0" i="0" sz="2000" u="none" cap="none" strike="noStrike">
              <a:solidFill>
                <a:schemeClr val="dk1"/>
              </a:solidFill>
              <a:latin typeface="Calibri"/>
              <a:ea typeface="Calibri"/>
              <a:cs typeface="Calibri"/>
              <a:sym typeface="Calibri"/>
            </a:endParaRPr>
          </a:p>
        </p:txBody>
      </p:sp>
      <p:pic>
        <p:nvPicPr>
          <p:cNvPr id="276" name="Google Shape;276;p39"/>
          <p:cNvPicPr preferRelativeResize="0"/>
          <p:nvPr/>
        </p:nvPicPr>
        <p:blipFill rotWithShape="1">
          <a:blip r:embed="rId3">
            <a:alphaModFix/>
          </a:blip>
          <a:srcRect b="0" l="6796" r="0" t="0"/>
          <a:stretch/>
        </p:blipFill>
        <p:spPr>
          <a:xfrm>
            <a:off x="4915580" y="753525"/>
            <a:ext cx="6344331" cy="5148427"/>
          </a:xfrm>
          <a:prstGeom prst="rect">
            <a:avLst/>
          </a:prstGeom>
          <a:noFill/>
          <a:ln>
            <a:noFill/>
          </a:ln>
        </p:spPr>
      </p:pic>
      <p:sp>
        <p:nvSpPr>
          <p:cNvPr id="277" name="Google Shape;277;p39"/>
          <p:cNvSpPr txBox="1"/>
          <p:nvPr/>
        </p:nvSpPr>
        <p:spPr>
          <a:xfrm>
            <a:off x="982520" y="6279520"/>
            <a:ext cx="10277391"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http://www.oregonlive.com/environment/index.ssf/2013/05/fish_moving_toward_cooler_wate.html</a:t>
            </a:r>
            <a:endParaRPr/>
          </a:p>
        </p:txBody>
      </p:sp>
      <p:sp>
        <p:nvSpPr>
          <p:cNvPr id="278" name="Google Shape;278;p39"/>
          <p:cNvSpPr txBox="1"/>
          <p:nvPr/>
        </p:nvSpPr>
        <p:spPr>
          <a:xfrm>
            <a:off x="781903" y="633887"/>
            <a:ext cx="4005855"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3F3F3F"/>
                </a:solidFill>
                <a:latin typeface="Calibri"/>
                <a:ea typeface="Calibri"/>
                <a:cs typeface="Calibri"/>
                <a:sym typeface="Calibri"/>
              </a:rPr>
              <a:t>How the fisheries get affected…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82" name="Shape 282"/>
        <p:cNvGrpSpPr/>
        <p:nvPr/>
      </p:nvGrpSpPr>
      <p:grpSpPr>
        <a:xfrm>
          <a:off x="0" y="0"/>
          <a:ext cx="0" cy="0"/>
          <a:chOff x="0" y="0"/>
          <a:chExt cx="0" cy="0"/>
        </a:xfrm>
      </p:grpSpPr>
      <p:pic>
        <p:nvPicPr>
          <p:cNvPr id="283" name="Google Shape;283;p40"/>
          <p:cNvPicPr preferRelativeResize="0"/>
          <p:nvPr/>
        </p:nvPicPr>
        <p:blipFill rotWithShape="1">
          <a:blip r:embed="rId3">
            <a:alphaModFix/>
          </a:blip>
          <a:srcRect b="0" l="0" r="0" t="0"/>
          <a:stretch/>
        </p:blipFill>
        <p:spPr>
          <a:xfrm>
            <a:off x="1290005" y="0"/>
            <a:ext cx="2246194" cy="6873989"/>
          </a:xfrm>
          <a:prstGeom prst="rect">
            <a:avLst/>
          </a:prstGeom>
          <a:noFill/>
          <a:ln>
            <a:noFill/>
          </a:ln>
        </p:spPr>
      </p:pic>
      <p:sp>
        <p:nvSpPr>
          <p:cNvPr id="284" name="Google Shape;284;p40"/>
          <p:cNvSpPr txBox="1"/>
          <p:nvPr/>
        </p:nvSpPr>
        <p:spPr>
          <a:xfrm>
            <a:off x="6077233" y="1669901"/>
            <a:ext cx="4542559" cy="267765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rgbClr val="3F3F3F"/>
                </a:solidFill>
                <a:latin typeface="Calibri"/>
                <a:ea typeface="Calibri"/>
                <a:cs typeface="Calibri"/>
                <a:sym typeface="Calibri"/>
              </a:rPr>
              <a:t>The weather is affected the most by climate change. Therefore, we are already witnessing big changes in our usual weather conditions.</a:t>
            </a:r>
            <a:endParaRPr/>
          </a:p>
          <a:p>
            <a:pPr indent="0" lvl="0" marL="0" marR="0" rtl="0" algn="just">
              <a:spcBef>
                <a:spcPts val="0"/>
              </a:spcBef>
              <a:spcAft>
                <a:spcPts val="0"/>
              </a:spcAft>
              <a:buNone/>
            </a:pPr>
            <a:r>
              <a:t/>
            </a:r>
            <a:endParaRPr b="1" sz="2400">
              <a:solidFill>
                <a:srgbClr val="3F3F3F"/>
              </a:solidFill>
              <a:latin typeface="Calibri"/>
              <a:ea typeface="Calibri"/>
              <a:cs typeface="Calibri"/>
              <a:sym typeface="Calibri"/>
            </a:endParaRPr>
          </a:p>
          <a:p>
            <a:pPr indent="0" lvl="0" marL="0" marR="0" rtl="0" algn="just">
              <a:spcBef>
                <a:spcPts val="0"/>
              </a:spcBef>
              <a:spcAft>
                <a:spcPts val="0"/>
              </a:spcAft>
              <a:buNone/>
            </a:pPr>
            <a:r>
              <a:rPr b="1" lang="en-US" sz="2400">
                <a:solidFill>
                  <a:srgbClr val="3F3F3F"/>
                </a:solidFill>
                <a:latin typeface="Calibri"/>
                <a:ea typeface="Calibri"/>
                <a:cs typeface="Calibri"/>
                <a:sym typeface="Calibri"/>
              </a:rPr>
              <a:t>This is affecting the whole planet and it is just going to get worse…</a:t>
            </a:r>
            <a:endParaRPr/>
          </a:p>
        </p:txBody>
      </p:sp>
      <p:pic>
        <p:nvPicPr>
          <p:cNvPr id="285" name="Google Shape;285;p40"/>
          <p:cNvPicPr preferRelativeResize="0"/>
          <p:nvPr/>
        </p:nvPicPr>
        <p:blipFill rotWithShape="1">
          <a:blip r:embed="rId4">
            <a:alphaModFix/>
          </a:blip>
          <a:srcRect b="0" l="0" r="0" t="0"/>
          <a:stretch/>
        </p:blipFill>
        <p:spPr>
          <a:xfrm>
            <a:off x="9226455" y="4925988"/>
            <a:ext cx="1622449" cy="1622449"/>
          </a:xfrm>
          <a:prstGeom prst="rect">
            <a:avLst/>
          </a:prstGeom>
          <a:noFill/>
          <a:ln>
            <a:noFill/>
          </a:ln>
        </p:spPr>
      </p:pic>
      <p:pic>
        <p:nvPicPr>
          <p:cNvPr id="286" name="Google Shape;286;p40"/>
          <p:cNvPicPr preferRelativeResize="0"/>
          <p:nvPr/>
        </p:nvPicPr>
        <p:blipFill rotWithShape="1">
          <a:blip r:embed="rId5">
            <a:alphaModFix/>
          </a:blip>
          <a:srcRect b="5067" l="0" r="0" t="7225"/>
          <a:stretch/>
        </p:blipFill>
        <p:spPr>
          <a:xfrm>
            <a:off x="4086376" y="-15989"/>
            <a:ext cx="887967" cy="6873989"/>
          </a:xfrm>
          <a:prstGeom prst="rect">
            <a:avLst/>
          </a:prstGeom>
          <a:noFill/>
          <a:ln>
            <a:noFill/>
          </a:ln>
        </p:spPr>
      </p:pic>
      <p:sp>
        <p:nvSpPr>
          <p:cNvPr id="287" name="Google Shape;287;p40"/>
          <p:cNvSpPr txBox="1"/>
          <p:nvPr/>
        </p:nvSpPr>
        <p:spPr>
          <a:xfrm>
            <a:off x="7410734" y="318857"/>
            <a:ext cx="478126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3F3F3F"/>
                </a:solidFill>
                <a:latin typeface="Calibri"/>
                <a:ea typeface="Calibri"/>
                <a:cs typeface="Calibri"/>
                <a:sym typeface="Calibri"/>
              </a:rPr>
              <a:t>Weather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91" name="Shape 291"/>
        <p:cNvGrpSpPr/>
        <p:nvPr/>
      </p:nvGrpSpPr>
      <p:grpSpPr>
        <a:xfrm>
          <a:off x="0" y="0"/>
          <a:ext cx="0" cy="0"/>
          <a:chOff x="0" y="0"/>
          <a:chExt cx="0" cy="0"/>
        </a:xfrm>
      </p:grpSpPr>
      <p:pic>
        <p:nvPicPr>
          <p:cNvPr id="292" name="Google Shape;292;p41"/>
          <p:cNvPicPr preferRelativeResize="0"/>
          <p:nvPr/>
        </p:nvPicPr>
        <p:blipFill rotWithShape="1">
          <a:blip r:embed="rId3">
            <a:alphaModFix/>
          </a:blip>
          <a:srcRect b="0" l="0" r="0" t="0"/>
          <a:stretch/>
        </p:blipFill>
        <p:spPr>
          <a:xfrm>
            <a:off x="2072602" y="790674"/>
            <a:ext cx="8381670" cy="5173062"/>
          </a:xfrm>
          <a:prstGeom prst="rect">
            <a:avLst/>
          </a:prstGeom>
          <a:noFill/>
          <a:ln>
            <a:noFill/>
          </a:ln>
        </p:spPr>
      </p:pic>
      <p:sp>
        <p:nvSpPr>
          <p:cNvPr id="293" name="Google Shape;293;p41"/>
          <p:cNvSpPr txBox="1"/>
          <p:nvPr/>
        </p:nvSpPr>
        <p:spPr>
          <a:xfrm>
            <a:off x="637289" y="6358551"/>
            <a:ext cx="11252295"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chemeClr val="hlink"/>
                </a:solidFill>
                <a:latin typeface="Calibri"/>
                <a:ea typeface="Calibri"/>
                <a:cs typeface="Calibri"/>
                <a:sym typeface="Calibri"/>
                <a:hlinkClick r:id="rId4"/>
              </a:rPr>
              <a:t>RE: https://www.canada.ca/content/canadasite/en/environment-climate-change/services/climate-c</a:t>
            </a:r>
            <a:endParaRPr sz="1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01" name="Shape 101"/>
        <p:cNvGrpSpPr/>
        <p:nvPr/>
      </p:nvGrpSpPr>
      <p:grpSpPr>
        <a:xfrm>
          <a:off x="0" y="0"/>
          <a:ext cx="0" cy="0"/>
          <a:chOff x="0" y="0"/>
          <a:chExt cx="0" cy="0"/>
        </a:xfrm>
      </p:grpSpPr>
      <p:sp>
        <p:nvSpPr>
          <p:cNvPr id="102" name="Google Shape;102;p15"/>
          <p:cNvSpPr txBox="1"/>
          <p:nvPr>
            <p:ph type="title"/>
          </p:nvPr>
        </p:nvSpPr>
        <p:spPr>
          <a:xfrm>
            <a:off x="838200" y="365125"/>
            <a:ext cx="10515600" cy="89338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3F3F3F"/>
              </a:buClr>
              <a:buSzPts val="4000"/>
              <a:buFont typeface="Calibri"/>
              <a:buNone/>
            </a:pPr>
            <a:r>
              <a:rPr b="1" i="0" lang="en-US" sz="4000" u="none" cap="none" strike="noStrike">
                <a:solidFill>
                  <a:srgbClr val="3F3F3F"/>
                </a:solidFill>
                <a:latin typeface="Calibri"/>
                <a:ea typeface="Calibri"/>
                <a:cs typeface="Calibri"/>
                <a:sym typeface="Calibri"/>
              </a:rPr>
              <a:t>The Arctic</a:t>
            </a:r>
            <a:endParaRPr/>
          </a:p>
        </p:txBody>
      </p:sp>
      <p:sp>
        <p:nvSpPr>
          <p:cNvPr id="103" name="Google Shape;103;p15"/>
          <p:cNvSpPr txBox="1"/>
          <p:nvPr>
            <p:ph idx="1" type="body"/>
          </p:nvPr>
        </p:nvSpPr>
        <p:spPr>
          <a:xfrm>
            <a:off x="838200" y="1521157"/>
            <a:ext cx="6923964" cy="4968568"/>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Arctic has over 14 million square kilometers of land, water and ice</a:t>
            </a:r>
            <a:endParaRPr/>
          </a:p>
          <a:p>
            <a:pPr indent="-228600" lvl="0" marL="228600" marR="0" rtl="0" algn="l">
              <a:lnSpc>
                <a:spcPct val="7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 It encompasses all land and sea north of the 66</a:t>
            </a:r>
            <a:r>
              <a:rPr b="0" baseline="30000" i="0" lang="en-US" sz="2000" u="none" cap="none" strike="noStrike">
                <a:solidFill>
                  <a:schemeClr val="dk1"/>
                </a:solidFill>
                <a:latin typeface="Calibri"/>
                <a:ea typeface="Calibri"/>
                <a:cs typeface="Calibri"/>
                <a:sym typeface="Calibri"/>
              </a:rPr>
              <a:t>th</a:t>
            </a:r>
            <a:r>
              <a:rPr b="0" i="0" lang="en-US" sz="2000" u="none" cap="none" strike="noStrike">
                <a:solidFill>
                  <a:schemeClr val="dk1"/>
                </a:solidFill>
                <a:latin typeface="Calibri"/>
                <a:ea typeface="Calibri"/>
                <a:cs typeface="Calibri"/>
                <a:sym typeface="Calibri"/>
              </a:rPr>
              <a:t> Parallel</a:t>
            </a:r>
            <a:endParaRPr/>
          </a:p>
          <a:p>
            <a:pPr indent="-228600" lvl="0" marL="228600" marR="0" rtl="0" algn="l">
              <a:lnSpc>
                <a:spcPct val="7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Arctic Circle shares a border with 8 nations: Canada, Finland, Greenland, Iceland, Norway, Russia, Sweden and the US</a:t>
            </a:r>
            <a:endParaRPr/>
          </a:p>
          <a:p>
            <a:pPr indent="-228600" lvl="0" marL="228600" marR="0" rtl="0" algn="l">
              <a:lnSpc>
                <a:spcPct val="7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Under international law, the high seas including the North Pole and the region of the Arctic Ocean surrounding it, are not owned by any country</a:t>
            </a:r>
            <a:endParaRPr b="0" i="0" sz="2000" u="none" cap="none" strike="noStrike">
              <a:solidFill>
                <a:schemeClr val="dk1"/>
              </a:solidFill>
              <a:latin typeface="Calibri"/>
              <a:ea typeface="Calibri"/>
              <a:cs typeface="Calibri"/>
              <a:sym typeface="Calibri"/>
            </a:endParaRPr>
          </a:p>
          <a:p>
            <a:pPr indent="0" lvl="0" marL="0" marR="0" rtl="0" algn="just">
              <a:lnSpc>
                <a:spcPct val="70000"/>
              </a:lnSpc>
              <a:spcBef>
                <a:spcPts val="100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 The Arctic consists of land, internal waters, territorial seas exclusive Economic zones (EEZs) and high seas. All land, internal waters, territorial seas and EEZs in the Arctic are under the jurisdiction of one of the five Arctic coastal states:Canada, Norway, Russia, Denmark (via Greenland) and the US.</a:t>
            </a:r>
            <a:endParaRPr/>
          </a:p>
          <a:p>
            <a:pPr indent="0" lvl="0" marL="0" marR="0" rtl="0" algn="just">
              <a:lnSpc>
                <a:spcPct val="70000"/>
              </a:lnSpc>
              <a:spcBef>
                <a:spcPts val="100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International law regulates this area as with other portions of the Earth</a:t>
            </a:r>
            <a:endParaRPr b="0" i="0" sz="20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300"/>
              <a:buFont typeface="Arial"/>
              <a:buNone/>
            </a:pPr>
            <a:r>
              <a:t/>
            </a:r>
            <a:endParaRPr b="0" i="0" sz="3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300"/>
              <a:buFont typeface="Arial"/>
              <a:buNone/>
            </a:pPr>
            <a:r>
              <a:rPr b="0" i="0" lang="en-US" sz="300" u="none" cap="none" strike="noStrike">
                <a:solidFill>
                  <a:schemeClr val="dk1"/>
                </a:solidFill>
                <a:latin typeface="Calibri"/>
                <a:ea typeface="Calibri"/>
                <a:cs typeface="Calibri"/>
                <a:sym typeface="Calibri"/>
              </a:rPr>
              <a:t> </a:t>
            </a:r>
            <a:endParaRPr/>
          </a:p>
          <a:p>
            <a:pPr indent="-200025" lvl="0" marL="228600" marR="0" rtl="0" algn="l">
              <a:lnSpc>
                <a:spcPct val="70000"/>
              </a:lnSpc>
              <a:spcBef>
                <a:spcPts val="1000"/>
              </a:spcBef>
              <a:spcAft>
                <a:spcPts val="0"/>
              </a:spcAft>
              <a:buClr>
                <a:schemeClr val="dk1"/>
              </a:buClr>
              <a:buSzPts val="450"/>
              <a:buFont typeface="Arial"/>
              <a:buNone/>
            </a:pPr>
            <a:r>
              <a:t/>
            </a:r>
            <a:endParaRPr b="0" i="0" sz="450" u="none" cap="none" strike="noStrike">
              <a:solidFill>
                <a:schemeClr val="dk1"/>
              </a:solidFill>
              <a:latin typeface="Calibri"/>
              <a:ea typeface="Calibri"/>
              <a:cs typeface="Calibri"/>
              <a:sym typeface="Calibri"/>
            </a:endParaRPr>
          </a:p>
        </p:txBody>
      </p:sp>
      <p:pic>
        <p:nvPicPr>
          <p:cNvPr id="104" name="Google Shape;104;p15"/>
          <p:cNvPicPr preferRelativeResize="0"/>
          <p:nvPr/>
        </p:nvPicPr>
        <p:blipFill rotWithShape="1">
          <a:blip r:embed="rId3">
            <a:alphaModFix/>
          </a:blip>
          <a:srcRect b="0" l="0" r="0" t="0"/>
          <a:stretch/>
        </p:blipFill>
        <p:spPr>
          <a:xfrm>
            <a:off x="7984980" y="1258508"/>
            <a:ext cx="3738447" cy="4545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97" name="Shape 297"/>
        <p:cNvGrpSpPr/>
        <p:nvPr/>
      </p:nvGrpSpPr>
      <p:grpSpPr>
        <a:xfrm>
          <a:off x="0" y="0"/>
          <a:ext cx="0" cy="0"/>
          <a:chOff x="0" y="0"/>
          <a:chExt cx="0" cy="0"/>
        </a:xfrm>
      </p:grpSpPr>
      <p:pic>
        <p:nvPicPr>
          <p:cNvPr id="298" name="Google Shape;298;p42"/>
          <p:cNvPicPr preferRelativeResize="0"/>
          <p:nvPr/>
        </p:nvPicPr>
        <p:blipFill rotWithShape="1">
          <a:blip r:embed="rId3">
            <a:alphaModFix/>
          </a:blip>
          <a:srcRect b="0" l="0" r="0" t="0"/>
          <a:stretch/>
        </p:blipFill>
        <p:spPr>
          <a:xfrm>
            <a:off x="913728" y="934871"/>
            <a:ext cx="6766035" cy="5074526"/>
          </a:xfrm>
          <a:prstGeom prst="rect">
            <a:avLst/>
          </a:prstGeom>
          <a:noFill/>
          <a:ln>
            <a:noFill/>
          </a:ln>
        </p:spPr>
      </p:pic>
      <p:pic>
        <p:nvPicPr>
          <p:cNvPr id="299" name="Google Shape;299;p42"/>
          <p:cNvPicPr preferRelativeResize="0"/>
          <p:nvPr/>
        </p:nvPicPr>
        <p:blipFill rotWithShape="1">
          <a:blip r:embed="rId4">
            <a:alphaModFix/>
          </a:blip>
          <a:srcRect b="0" l="0" r="0" t="0"/>
          <a:stretch/>
        </p:blipFill>
        <p:spPr>
          <a:xfrm>
            <a:off x="7978308" y="934871"/>
            <a:ext cx="3140630" cy="2352441"/>
          </a:xfrm>
          <a:prstGeom prst="rect">
            <a:avLst/>
          </a:prstGeom>
          <a:noFill/>
          <a:ln>
            <a:noFill/>
          </a:ln>
        </p:spPr>
      </p:pic>
      <p:sp>
        <p:nvSpPr>
          <p:cNvPr id="300" name="Google Shape;300;p42"/>
          <p:cNvSpPr txBox="1"/>
          <p:nvPr>
            <p:ph idx="1" type="body"/>
          </p:nvPr>
        </p:nvSpPr>
        <p:spPr>
          <a:xfrm>
            <a:off x="7978308" y="3994813"/>
            <a:ext cx="3674037" cy="9098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Examples: coffee cups, hair spray, deodorant spray, paint spray….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04" name="Shape 304"/>
        <p:cNvGrpSpPr/>
        <p:nvPr/>
      </p:nvGrpSpPr>
      <p:grpSpPr>
        <a:xfrm>
          <a:off x="0" y="0"/>
          <a:ext cx="0" cy="0"/>
          <a:chOff x="0" y="0"/>
          <a:chExt cx="0" cy="0"/>
        </a:xfrm>
      </p:grpSpPr>
      <p:sp>
        <p:nvSpPr>
          <p:cNvPr id="305" name="Google Shape;305;p43"/>
          <p:cNvSpPr txBox="1"/>
          <p:nvPr>
            <p:ph type="title"/>
          </p:nvPr>
        </p:nvSpPr>
        <p:spPr>
          <a:xfrm>
            <a:off x="777069" y="212022"/>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Calibri"/>
              <a:buNone/>
            </a:pPr>
            <a:r>
              <a:rPr b="1" i="0" lang="en-US" sz="4000" u="none" cap="none" strike="noStrike">
                <a:solidFill>
                  <a:schemeClr val="dk1"/>
                </a:solidFill>
                <a:latin typeface="Calibri"/>
                <a:ea typeface="Calibri"/>
                <a:cs typeface="Calibri"/>
                <a:sym typeface="Calibri"/>
              </a:rPr>
              <a:t> </a:t>
            </a:r>
            <a:r>
              <a:rPr b="1" i="0" lang="en-US" sz="4000" u="none" cap="none" strike="noStrike">
                <a:solidFill>
                  <a:srgbClr val="3F3F3F"/>
                </a:solidFill>
                <a:latin typeface="Calibri"/>
                <a:ea typeface="Calibri"/>
                <a:cs typeface="Calibri"/>
                <a:sym typeface="Calibri"/>
              </a:rPr>
              <a:t>Main Causes</a:t>
            </a:r>
            <a:br>
              <a:rPr b="1" i="0" lang="en-US" sz="4400" u="none" cap="none" strike="noStrike">
                <a:solidFill>
                  <a:srgbClr val="3F3F3F"/>
                </a:solidFill>
                <a:latin typeface="Calibri"/>
                <a:ea typeface="Calibri"/>
                <a:cs typeface="Calibri"/>
                <a:sym typeface="Calibri"/>
              </a:rPr>
            </a:br>
            <a:r>
              <a:rPr b="1" i="0" lang="en-US" sz="4400" u="none" cap="none" strike="noStrike">
                <a:solidFill>
                  <a:srgbClr val="3F3F3F"/>
                </a:solidFill>
                <a:latin typeface="Calibri"/>
                <a:ea typeface="Calibri"/>
                <a:cs typeface="Calibri"/>
                <a:sym typeface="Calibri"/>
              </a:rPr>
              <a:t> </a:t>
            </a:r>
            <a:r>
              <a:rPr b="1" i="0" lang="en-US" sz="2800" u="none" cap="none" strike="noStrike">
                <a:solidFill>
                  <a:srgbClr val="3F3F3F"/>
                </a:solidFill>
                <a:latin typeface="Calibri"/>
                <a:ea typeface="Calibri"/>
                <a:cs typeface="Calibri"/>
                <a:sym typeface="Calibri"/>
              </a:rPr>
              <a:t>Energy Types</a:t>
            </a:r>
            <a:endParaRPr/>
          </a:p>
        </p:txBody>
      </p:sp>
      <p:pic>
        <p:nvPicPr>
          <p:cNvPr id="306" name="Google Shape;306;p43"/>
          <p:cNvPicPr preferRelativeResize="0"/>
          <p:nvPr/>
        </p:nvPicPr>
        <p:blipFill rotWithShape="1">
          <a:blip r:embed="rId3">
            <a:alphaModFix/>
          </a:blip>
          <a:srcRect b="9626" l="6588" r="6620" t="21356"/>
          <a:stretch/>
        </p:blipFill>
        <p:spPr>
          <a:xfrm>
            <a:off x="2800633" y="1537585"/>
            <a:ext cx="6695933" cy="474416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10" name="Shape 310"/>
        <p:cNvGrpSpPr/>
        <p:nvPr/>
      </p:nvGrpSpPr>
      <p:grpSpPr>
        <a:xfrm>
          <a:off x="0" y="0"/>
          <a:ext cx="0" cy="0"/>
          <a:chOff x="0" y="0"/>
          <a:chExt cx="0" cy="0"/>
        </a:xfrm>
      </p:grpSpPr>
      <p:pic>
        <p:nvPicPr>
          <p:cNvPr id="311" name="Google Shape;311;p44"/>
          <p:cNvPicPr preferRelativeResize="0"/>
          <p:nvPr/>
        </p:nvPicPr>
        <p:blipFill rotWithShape="1">
          <a:blip r:embed="rId3">
            <a:alphaModFix/>
          </a:blip>
          <a:srcRect b="0" l="0" r="0" t="0"/>
          <a:stretch/>
        </p:blipFill>
        <p:spPr>
          <a:xfrm>
            <a:off x="2984122" y="490597"/>
            <a:ext cx="6302209" cy="3147131"/>
          </a:xfrm>
          <a:prstGeom prst="rect">
            <a:avLst/>
          </a:prstGeom>
          <a:noFill/>
          <a:ln>
            <a:noFill/>
          </a:ln>
        </p:spPr>
      </p:pic>
      <p:pic>
        <p:nvPicPr>
          <p:cNvPr id="312" name="Google Shape;312;p44"/>
          <p:cNvPicPr preferRelativeResize="0"/>
          <p:nvPr/>
        </p:nvPicPr>
        <p:blipFill rotWithShape="1">
          <a:blip r:embed="rId4">
            <a:alphaModFix/>
          </a:blip>
          <a:srcRect b="0" l="0" r="0" t="0"/>
          <a:stretch/>
        </p:blipFill>
        <p:spPr>
          <a:xfrm>
            <a:off x="3989302" y="3737054"/>
            <a:ext cx="4291847" cy="2652361"/>
          </a:xfrm>
          <a:prstGeom prst="rect">
            <a:avLst/>
          </a:prstGeom>
          <a:noFill/>
          <a:ln>
            <a:noFill/>
          </a:ln>
        </p:spPr>
      </p:pic>
      <p:sp>
        <p:nvSpPr>
          <p:cNvPr id="313" name="Google Shape;313;p44"/>
          <p:cNvSpPr txBox="1"/>
          <p:nvPr/>
        </p:nvSpPr>
        <p:spPr>
          <a:xfrm>
            <a:off x="483764" y="6266304"/>
            <a:ext cx="578753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RE: Cowspiracy</a:t>
            </a:r>
            <a:endParaRPr sz="12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17" name="Shape 317"/>
        <p:cNvGrpSpPr/>
        <p:nvPr/>
      </p:nvGrpSpPr>
      <p:grpSpPr>
        <a:xfrm>
          <a:off x="0" y="0"/>
          <a:ext cx="0" cy="0"/>
          <a:chOff x="0" y="0"/>
          <a:chExt cx="0" cy="0"/>
        </a:xfrm>
      </p:grpSpPr>
      <p:sp>
        <p:nvSpPr>
          <p:cNvPr id="318" name="Google Shape;318;p45"/>
          <p:cNvSpPr txBox="1"/>
          <p:nvPr>
            <p:ph idx="1" type="body"/>
          </p:nvPr>
        </p:nvSpPr>
        <p:spPr>
          <a:xfrm>
            <a:off x="838200" y="469142"/>
            <a:ext cx="10515600" cy="57078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3F3F3F"/>
              </a:buClr>
              <a:buSzPts val="4000"/>
              <a:buFont typeface="Arial"/>
              <a:buNone/>
            </a:pPr>
            <a:r>
              <a:rPr b="1" i="0" lang="en-US" sz="4000" u="none" cap="none" strike="noStrike">
                <a:solidFill>
                  <a:srgbClr val="3F3F3F"/>
                </a:solidFill>
                <a:latin typeface="Calibri"/>
                <a:ea typeface="Calibri"/>
                <a:cs typeface="Calibri"/>
                <a:sym typeface="Calibri"/>
              </a:rPr>
              <a:t>How the farm factories </a:t>
            </a:r>
            <a:endParaRPr/>
          </a:p>
          <a:p>
            <a:pPr indent="0" lvl="0" marL="0" marR="0" rtl="0" algn="l">
              <a:lnSpc>
                <a:spcPct val="90000"/>
              </a:lnSpc>
              <a:spcBef>
                <a:spcPts val="1000"/>
              </a:spcBef>
              <a:spcAft>
                <a:spcPts val="0"/>
              </a:spcAft>
              <a:buClr>
                <a:srgbClr val="3F3F3F"/>
              </a:buClr>
              <a:buSzPts val="4000"/>
              <a:buFont typeface="Arial"/>
              <a:buNone/>
            </a:pPr>
            <a:r>
              <a:rPr b="1" i="0" lang="en-US" sz="4000" u="none" cap="none" strike="noStrike">
                <a:solidFill>
                  <a:srgbClr val="3F3F3F"/>
                </a:solidFill>
                <a:latin typeface="Calibri"/>
                <a:ea typeface="Calibri"/>
                <a:cs typeface="Calibri"/>
                <a:sym typeface="Calibri"/>
              </a:rPr>
              <a:t>     affect our planet</a:t>
            </a:r>
            <a:endParaRPr/>
          </a:p>
        </p:txBody>
      </p:sp>
      <p:pic>
        <p:nvPicPr>
          <p:cNvPr id="319" name="Google Shape;319;p45"/>
          <p:cNvPicPr preferRelativeResize="0"/>
          <p:nvPr/>
        </p:nvPicPr>
        <p:blipFill rotWithShape="1">
          <a:blip r:embed="rId3">
            <a:alphaModFix/>
          </a:blip>
          <a:srcRect b="0" l="2102" r="0" t="0"/>
          <a:stretch/>
        </p:blipFill>
        <p:spPr>
          <a:xfrm>
            <a:off x="696603" y="1880466"/>
            <a:ext cx="5594873" cy="3924300"/>
          </a:xfrm>
          <a:prstGeom prst="rect">
            <a:avLst/>
          </a:prstGeom>
          <a:noFill/>
          <a:ln>
            <a:noFill/>
          </a:ln>
        </p:spPr>
      </p:pic>
      <p:pic>
        <p:nvPicPr>
          <p:cNvPr id="320" name="Google Shape;320;p45"/>
          <p:cNvPicPr preferRelativeResize="0"/>
          <p:nvPr/>
        </p:nvPicPr>
        <p:blipFill rotWithShape="1">
          <a:blip r:embed="rId4">
            <a:alphaModFix/>
          </a:blip>
          <a:srcRect b="0" l="0" r="0" t="0"/>
          <a:stretch/>
        </p:blipFill>
        <p:spPr>
          <a:xfrm>
            <a:off x="6411604" y="724041"/>
            <a:ext cx="4942196" cy="2471098"/>
          </a:xfrm>
          <a:prstGeom prst="rect">
            <a:avLst/>
          </a:prstGeom>
          <a:noFill/>
          <a:ln>
            <a:noFill/>
          </a:ln>
        </p:spPr>
      </p:pic>
      <p:pic>
        <p:nvPicPr>
          <p:cNvPr id="321" name="Google Shape;321;p45"/>
          <p:cNvPicPr preferRelativeResize="0"/>
          <p:nvPr/>
        </p:nvPicPr>
        <p:blipFill rotWithShape="1">
          <a:blip r:embed="rId5">
            <a:alphaModFix/>
          </a:blip>
          <a:srcRect b="0" l="0" r="0" t="0"/>
          <a:stretch/>
        </p:blipFill>
        <p:spPr>
          <a:xfrm>
            <a:off x="6785780" y="3330076"/>
            <a:ext cx="4193844" cy="2794351"/>
          </a:xfrm>
          <a:prstGeom prst="rect">
            <a:avLst/>
          </a:prstGeom>
          <a:noFill/>
          <a:ln>
            <a:noFill/>
          </a:ln>
        </p:spPr>
      </p:pic>
      <p:sp>
        <p:nvSpPr>
          <p:cNvPr id="322" name="Google Shape;322;p45"/>
          <p:cNvSpPr txBox="1"/>
          <p:nvPr/>
        </p:nvSpPr>
        <p:spPr>
          <a:xfrm>
            <a:off x="2587387" y="6311900"/>
            <a:ext cx="8451659"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    #EarthDay </a:t>
            </a:r>
            <a:r>
              <a:rPr lang="en-US" sz="1200" u="sng">
                <a:solidFill>
                  <a:schemeClr val="hlink"/>
                </a:solidFill>
                <a:latin typeface="Calibri"/>
                <a:ea typeface="Calibri"/>
                <a:cs typeface="Calibri"/>
                <a:sym typeface="Calibri"/>
                <a:hlinkClick r:id="rId6"/>
              </a:rPr>
              <a:t>https://t.co/CEuUUwcrn5</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7"/>
              </a:rPr>
              <a:t>http://cargocollective.com/Anyafromsiberia/Vegan-infographic</a:t>
            </a:r>
            <a:r>
              <a:rPr lang="en-US" sz="1200">
                <a:solidFill>
                  <a:schemeClr val="dk1"/>
                </a:solidFill>
                <a:latin typeface="Calibri"/>
                <a:ea typeface="Calibri"/>
                <a:cs typeface="Calibri"/>
                <a:sym typeface="Calibri"/>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26" name="Shape 326"/>
        <p:cNvGrpSpPr/>
        <p:nvPr/>
      </p:nvGrpSpPr>
      <p:grpSpPr>
        <a:xfrm>
          <a:off x="0" y="0"/>
          <a:ext cx="0" cy="0"/>
          <a:chOff x="0" y="0"/>
          <a:chExt cx="0" cy="0"/>
        </a:xfrm>
      </p:grpSpPr>
      <p:sp>
        <p:nvSpPr>
          <p:cNvPr id="327" name="Google Shape;327;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br>
              <a:rPr b="0" i="0" lang="en-US" sz="4400" u="none" cap="none" strike="noStrike">
                <a:solidFill>
                  <a:schemeClr val="dk1"/>
                </a:solidFill>
                <a:latin typeface="Calibri"/>
                <a:ea typeface="Calibri"/>
                <a:cs typeface="Calibri"/>
                <a:sym typeface="Calibri"/>
              </a:rPr>
            </a:br>
            <a:endParaRPr b="0" i="0" sz="4400" u="none" cap="none" strike="noStrike">
              <a:solidFill>
                <a:schemeClr val="dk1"/>
              </a:solidFill>
              <a:latin typeface="Calibri"/>
              <a:ea typeface="Calibri"/>
              <a:cs typeface="Calibri"/>
              <a:sym typeface="Calibri"/>
            </a:endParaRPr>
          </a:p>
        </p:txBody>
      </p:sp>
      <p:pic>
        <p:nvPicPr>
          <p:cNvPr id="328" name="Google Shape;328;p46"/>
          <p:cNvPicPr preferRelativeResize="0"/>
          <p:nvPr/>
        </p:nvPicPr>
        <p:blipFill rotWithShape="1">
          <a:blip r:embed="rId3">
            <a:alphaModFix/>
          </a:blip>
          <a:srcRect b="0" l="0" r="0" t="0"/>
          <a:stretch/>
        </p:blipFill>
        <p:spPr>
          <a:xfrm>
            <a:off x="465291" y="1435966"/>
            <a:ext cx="6200775" cy="4505325"/>
          </a:xfrm>
          <a:prstGeom prst="rect">
            <a:avLst/>
          </a:prstGeom>
          <a:noFill/>
          <a:ln>
            <a:noFill/>
          </a:ln>
        </p:spPr>
      </p:pic>
      <p:pic>
        <p:nvPicPr>
          <p:cNvPr id="329" name="Google Shape;329;p46"/>
          <p:cNvPicPr preferRelativeResize="0"/>
          <p:nvPr>
            <p:ph idx="1" type="body"/>
          </p:nvPr>
        </p:nvPicPr>
        <p:blipFill rotWithShape="1">
          <a:blip r:embed="rId4">
            <a:alphaModFix/>
          </a:blip>
          <a:srcRect b="0" l="0" r="0" t="0"/>
          <a:stretch/>
        </p:blipFill>
        <p:spPr>
          <a:xfrm>
            <a:off x="6666066" y="1435965"/>
            <a:ext cx="5071578" cy="4505325"/>
          </a:xfrm>
          <a:prstGeom prst="rect">
            <a:avLst/>
          </a:prstGeom>
          <a:noFill/>
          <a:ln>
            <a:noFill/>
          </a:ln>
        </p:spPr>
      </p:pic>
      <p:sp>
        <p:nvSpPr>
          <p:cNvPr id="330" name="Google Shape;330;p46"/>
          <p:cNvSpPr txBox="1"/>
          <p:nvPr/>
        </p:nvSpPr>
        <p:spPr>
          <a:xfrm>
            <a:off x="2991690" y="381575"/>
            <a:ext cx="6860287"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3F3F3F"/>
                </a:solidFill>
                <a:latin typeface="Calibri"/>
                <a:ea typeface="Calibri"/>
                <a:cs typeface="Calibri"/>
                <a:sym typeface="Calibri"/>
              </a:rPr>
              <a:t>Your food affects the planet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34" name="Shape 334"/>
        <p:cNvGrpSpPr/>
        <p:nvPr/>
      </p:nvGrpSpPr>
      <p:grpSpPr>
        <a:xfrm>
          <a:off x="0" y="0"/>
          <a:ext cx="0" cy="0"/>
          <a:chOff x="0" y="0"/>
          <a:chExt cx="0" cy="0"/>
        </a:xfrm>
      </p:grpSpPr>
      <p:sp>
        <p:nvSpPr>
          <p:cNvPr id="335" name="Google Shape;335;p47"/>
          <p:cNvSpPr txBox="1"/>
          <p:nvPr>
            <p:ph idx="1" type="body"/>
          </p:nvPr>
        </p:nvSpPr>
        <p:spPr>
          <a:xfrm>
            <a:off x="696036" y="6326307"/>
            <a:ext cx="10515600" cy="341194"/>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https://mettahu.files.wordpress.com/2013/12/global_warming_infographic.jpg</a:t>
            </a:r>
            <a:endParaRPr/>
          </a:p>
        </p:txBody>
      </p:sp>
      <p:pic>
        <p:nvPicPr>
          <p:cNvPr id="336" name="Google Shape;336;p47"/>
          <p:cNvPicPr preferRelativeResize="0"/>
          <p:nvPr/>
        </p:nvPicPr>
        <p:blipFill rotWithShape="1">
          <a:blip r:embed="rId3">
            <a:alphaModFix/>
          </a:blip>
          <a:srcRect b="0" l="0" r="0" t="0"/>
          <a:stretch/>
        </p:blipFill>
        <p:spPr>
          <a:xfrm>
            <a:off x="674711" y="2818369"/>
            <a:ext cx="4746912" cy="3016188"/>
          </a:xfrm>
          <a:prstGeom prst="rect">
            <a:avLst/>
          </a:prstGeom>
          <a:noFill/>
          <a:ln>
            <a:noFill/>
          </a:ln>
        </p:spPr>
      </p:pic>
      <p:sp>
        <p:nvSpPr>
          <p:cNvPr id="337" name="Google Shape;337;p47"/>
          <p:cNvSpPr txBox="1"/>
          <p:nvPr/>
        </p:nvSpPr>
        <p:spPr>
          <a:xfrm>
            <a:off x="511791" y="312760"/>
            <a:ext cx="11131454" cy="273921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3F3F3F"/>
                </a:solidFill>
                <a:latin typeface="Calibri"/>
                <a:ea typeface="Calibri"/>
                <a:cs typeface="Calibri"/>
                <a:sym typeface="Calibri"/>
              </a:rPr>
              <a:t>What share of global greenhouse gas emissions comes from agriculture?</a:t>
            </a:r>
            <a:br>
              <a:rPr b="1" lang="en-US" sz="4000">
                <a:solidFill>
                  <a:srgbClr val="3F3F3F"/>
                </a:solidFill>
                <a:latin typeface="Calibri"/>
                <a:ea typeface="Calibri"/>
                <a:cs typeface="Calibri"/>
                <a:sym typeface="Calibri"/>
              </a:rPr>
            </a:br>
            <a:endParaRPr b="1" sz="2000">
              <a:solidFill>
                <a:srgbClr val="3F3F3F"/>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Farms emitted 6 billion tonnes of GHGs in 2011, or about </a:t>
            </a:r>
            <a:r>
              <a:rPr lang="en-US" sz="1800" u="sng">
                <a:solidFill>
                  <a:schemeClr val="hlink"/>
                </a:solidFill>
                <a:latin typeface="Calibri"/>
                <a:ea typeface="Calibri"/>
                <a:cs typeface="Calibri"/>
                <a:sym typeface="Calibri"/>
                <a:hlinkClick r:id="rId4"/>
              </a:rPr>
              <a:t>13 percent of total global emissions</a:t>
            </a:r>
            <a:r>
              <a:rPr lang="en-US" sz="1800">
                <a:solidFill>
                  <a:schemeClr val="dk1"/>
                </a:solidFill>
                <a:latin typeface="Calibri"/>
                <a:ea typeface="Calibri"/>
                <a:cs typeface="Calibri"/>
                <a:sym typeface="Calibri"/>
              </a:rPr>
              <a:t>. That makes the agricultural sector the world’s second-largest emitter, after the energy sector (which includes emissions from power generation and transport).</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id="338" name="Google Shape;338;p47"/>
          <p:cNvPicPr preferRelativeResize="0"/>
          <p:nvPr/>
        </p:nvPicPr>
        <p:blipFill rotWithShape="1">
          <a:blip r:embed="rId5">
            <a:alphaModFix/>
          </a:blip>
          <a:srcRect b="0" l="0" r="0" t="0"/>
          <a:stretch/>
        </p:blipFill>
        <p:spPr>
          <a:xfrm>
            <a:off x="7654238" y="2647772"/>
            <a:ext cx="3742212" cy="384913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42" name="Shape 342"/>
        <p:cNvGrpSpPr/>
        <p:nvPr/>
      </p:nvGrpSpPr>
      <p:grpSpPr>
        <a:xfrm>
          <a:off x="0" y="0"/>
          <a:ext cx="0" cy="0"/>
          <a:chOff x="0" y="0"/>
          <a:chExt cx="0" cy="0"/>
        </a:xfrm>
      </p:grpSpPr>
      <p:sp>
        <p:nvSpPr>
          <p:cNvPr id="343" name="Google Shape;343;p48"/>
          <p:cNvSpPr txBox="1"/>
          <p:nvPr>
            <p:ph idx="1" type="body"/>
          </p:nvPr>
        </p:nvSpPr>
        <p:spPr>
          <a:xfrm>
            <a:off x="866633" y="938283"/>
            <a:ext cx="10515600" cy="6169925"/>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It’s true that shortening our showers and turning off the sink while brushing our teeth are good ways to save water, but </a:t>
            </a:r>
            <a:r>
              <a:rPr b="0" i="0" lang="en-US" sz="1800" u="sng" cap="none" strike="noStrike">
                <a:solidFill>
                  <a:schemeClr val="hlink"/>
                </a:solidFill>
                <a:latin typeface="Calibri"/>
                <a:ea typeface="Calibri"/>
                <a:cs typeface="Calibri"/>
                <a:sym typeface="Calibri"/>
                <a:hlinkClick r:id="rId3"/>
              </a:rPr>
              <a:t>34-76 trillion gallons</a:t>
            </a:r>
            <a:r>
              <a:rPr b="0" i="0" lang="en-US" sz="1800" u="none" cap="none" strike="noStrike">
                <a:solidFill>
                  <a:schemeClr val="dk1"/>
                </a:solidFill>
                <a:latin typeface="Calibri"/>
                <a:ea typeface="Calibri"/>
                <a:cs typeface="Calibri"/>
                <a:sym typeface="Calibri"/>
              </a:rPr>
              <a:t> of water are used annually for an unsustainable purpose that often goes unacknowledged, and therefore unchallenged. Those trillions of gallons of water are used by the </a:t>
            </a:r>
            <a:r>
              <a:rPr b="1" i="0" lang="en-US" sz="1800" u="none" cap="none" strike="noStrike">
                <a:solidFill>
                  <a:schemeClr val="dk1"/>
                </a:solidFill>
                <a:latin typeface="Calibri"/>
                <a:ea typeface="Calibri"/>
                <a:cs typeface="Calibri"/>
                <a:sym typeface="Calibri"/>
              </a:rPr>
              <a:t>animal agriculture industry.</a:t>
            </a:r>
            <a:r>
              <a:rPr b="0" i="0" lang="en-US" sz="1800" u="none" cap="none" strike="noStrike">
                <a:solidFill>
                  <a:schemeClr val="dk1"/>
                </a:solidFill>
                <a:latin typeface="Calibri"/>
                <a:ea typeface="Calibri"/>
                <a:cs typeface="Calibri"/>
                <a:sym typeface="Calibri"/>
              </a:rPr>
              <a:t> Compare that to only </a:t>
            </a:r>
            <a:r>
              <a:rPr b="0" i="0" lang="en-US" sz="1800" u="sng" cap="none" strike="noStrike">
                <a:solidFill>
                  <a:schemeClr val="hlink"/>
                </a:solidFill>
                <a:latin typeface="Calibri"/>
                <a:ea typeface="Calibri"/>
                <a:cs typeface="Calibri"/>
                <a:sym typeface="Calibri"/>
                <a:hlinkClick r:id="rId4"/>
              </a:rPr>
              <a:t>70-140 billion gallons</a:t>
            </a:r>
            <a:r>
              <a:rPr b="0" i="0" lang="en-US" sz="1800" u="none" cap="none" strike="noStrike">
                <a:solidFill>
                  <a:schemeClr val="dk1"/>
                </a:solidFill>
                <a:latin typeface="Calibri"/>
                <a:ea typeface="Calibri"/>
                <a:cs typeface="Calibri"/>
                <a:sym typeface="Calibri"/>
              </a:rPr>
              <a:t> used by hydraulic fracturing, or the process of retrieving our drinking water. The water ban conversation has left out a significant way to lessen our water footprint. For example, the fact that showering for five minutes uses 12 gallons of water is posted outside of most showers in dorms, but it goes unmentioned that </a:t>
            </a:r>
            <a:r>
              <a:rPr b="0" i="1" lang="en-US" sz="1800" u="none" cap="none" strike="noStrike">
                <a:solidFill>
                  <a:schemeClr val="dk1"/>
                </a:solidFill>
                <a:latin typeface="Calibri"/>
                <a:ea typeface="Calibri"/>
                <a:cs typeface="Calibri"/>
                <a:sym typeface="Calibri"/>
              </a:rPr>
              <a:t>660 gallons</a:t>
            </a:r>
            <a:r>
              <a:rPr b="1" i="0" lang="en-US" sz="18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of water are used to make one burger</a:t>
            </a:r>
            <a:r>
              <a:rPr b="1" i="0" lang="en-US" sz="18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That’s like 32 showers worth of water compiled into one item.</a:t>
            </a:r>
            <a:endParaRPr/>
          </a:p>
          <a:p>
            <a:pPr indent="-228600" lvl="0" marL="228600" marR="0" rtl="0" algn="just">
              <a:lnSpc>
                <a:spcPct val="90000"/>
              </a:lnSpc>
              <a:spcBef>
                <a:spcPts val="10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Producing meat takes an </a:t>
            </a:r>
            <a:r>
              <a:rPr b="0" i="1" lang="en-US" sz="1800" u="none" cap="none" strike="noStrike">
                <a:solidFill>
                  <a:schemeClr val="dk1"/>
                </a:solidFill>
                <a:latin typeface="Calibri"/>
                <a:ea typeface="Calibri"/>
                <a:cs typeface="Calibri"/>
                <a:sym typeface="Calibri"/>
              </a:rPr>
              <a:t>excessive </a:t>
            </a:r>
            <a:r>
              <a:rPr b="0" i="0" lang="en-US" sz="1800" u="none" cap="none" strike="noStrike">
                <a:solidFill>
                  <a:schemeClr val="dk1"/>
                </a:solidFill>
                <a:latin typeface="Calibri"/>
                <a:ea typeface="Calibri"/>
                <a:cs typeface="Calibri"/>
                <a:sym typeface="Calibri"/>
              </a:rPr>
              <a:t>amount of fresh water; that is, </a:t>
            </a:r>
            <a:r>
              <a:rPr b="0" i="0" lang="en-US" sz="1800" u="sng" cap="none" strike="noStrike">
                <a:solidFill>
                  <a:schemeClr val="hlink"/>
                </a:solidFill>
                <a:latin typeface="Calibri"/>
                <a:ea typeface="Calibri"/>
                <a:cs typeface="Calibri"/>
                <a:sym typeface="Calibri"/>
                <a:hlinkClick r:id="rId5"/>
              </a:rPr>
              <a:t>2,500 gallons</a:t>
            </a:r>
            <a:r>
              <a:rPr b="0" i="0" lang="en-US" sz="1800" u="none" cap="none" strike="noStrike">
                <a:solidFill>
                  <a:schemeClr val="dk1"/>
                </a:solidFill>
                <a:latin typeface="Calibri"/>
                <a:ea typeface="Calibri"/>
                <a:cs typeface="Calibri"/>
                <a:sym typeface="Calibri"/>
              </a:rPr>
              <a:t> per pound of beef. That’s an astonishing amount of water for such small product outcome. Although the other methods of saving water, including less frequent toilet flushing, shorter showers, and turning the sink off, are all helpful, food production makes a much more significant impact on our water use. Compare the </a:t>
            </a:r>
            <a:r>
              <a:rPr b="0" i="0" lang="en-US" sz="1800" u="sng" cap="none" strike="noStrike">
                <a:solidFill>
                  <a:schemeClr val="hlink"/>
                </a:solidFill>
                <a:latin typeface="Calibri"/>
                <a:ea typeface="Calibri"/>
                <a:cs typeface="Calibri"/>
                <a:sym typeface="Calibri"/>
                <a:hlinkClick r:id="rId6"/>
              </a:rPr>
              <a:t>55 percent </a:t>
            </a:r>
            <a:r>
              <a:rPr b="0" i="0" lang="en-US" sz="1800" u="none" cap="none" strike="noStrike">
                <a:solidFill>
                  <a:schemeClr val="dk1"/>
                </a:solidFill>
                <a:latin typeface="Calibri"/>
                <a:ea typeface="Calibri"/>
                <a:cs typeface="Calibri"/>
                <a:sym typeface="Calibri"/>
              </a:rPr>
              <a:t>of water consumed in the United States for animal agriculture, to the 5 percent consumed by private homes. Animal agriculture is responsible for </a:t>
            </a:r>
            <a:r>
              <a:rPr b="1" i="0" lang="en-US" sz="1800" u="none" cap="none" strike="noStrike">
                <a:solidFill>
                  <a:schemeClr val="dk1"/>
                </a:solidFill>
                <a:latin typeface="Calibri"/>
                <a:ea typeface="Calibri"/>
                <a:cs typeface="Calibri"/>
                <a:sym typeface="Calibri"/>
              </a:rPr>
              <a:t>20-33 percent of all fresh water consumption</a:t>
            </a:r>
            <a:r>
              <a:rPr b="0" i="0" lang="en-US" sz="1800" u="none" cap="none" strike="noStrike">
                <a:solidFill>
                  <a:schemeClr val="dk1"/>
                </a:solidFill>
                <a:latin typeface="Calibri"/>
                <a:ea typeface="Calibri"/>
                <a:cs typeface="Calibri"/>
                <a:sym typeface="Calibri"/>
              </a:rPr>
              <a:t> in the world today. This should be very alarming in that water shortages are very common, and water scarcity affects over </a:t>
            </a:r>
            <a:r>
              <a:rPr b="0" i="0" lang="en-US" sz="1800" u="sng" cap="none" strike="noStrike">
                <a:solidFill>
                  <a:schemeClr val="hlink"/>
                </a:solidFill>
                <a:latin typeface="Calibri"/>
                <a:ea typeface="Calibri"/>
                <a:cs typeface="Calibri"/>
                <a:sym typeface="Calibri"/>
                <a:hlinkClick r:id="rId7"/>
              </a:rPr>
              <a:t>2.7 billion</a:t>
            </a:r>
            <a:r>
              <a:rPr b="0" i="0" lang="en-US" sz="1800" u="none" cap="none" strike="noStrike">
                <a:solidFill>
                  <a:schemeClr val="dk1"/>
                </a:solidFill>
                <a:latin typeface="Calibri"/>
                <a:ea typeface="Calibri"/>
                <a:cs typeface="Calibri"/>
                <a:sym typeface="Calibri"/>
              </a:rPr>
              <a:t> people for at least one month each year.</a:t>
            </a:r>
            <a:r>
              <a:rPr b="0" i="0" lang="en-US" sz="1800" u="sng" cap="none" strike="noStrike">
                <a:solidFill>
                  <a:schemeClr val="hlink"/>
                </a:solidFill>
                <a:latin typeface="Calibri"/>
                <a:ea typeface="Calibri"/>
                <a:cs typeface="Calibri"/>
                <a:sym typeface="Calibri"/>
                <a:hlinkClick r:id="rId8"/>
              </a:rPr>
              <a:t> </a:t>
            </a:r>
            <a:r>
              <a:rPr b="0" i="0" lang="en-US" sz="1800" u="none" cap="none" strike="noStrike">
                <a:solidFill>
                  <a:schemeClr val="dk1"/>
                </a:solidFill>
                <a:latin typeface="Calibri"/>
                <a:ea typeface="Calibri"/>
                <a:cs typeface="Calibri"/>
                <a:sym typeface="Calibri"/>
              </a:rPr>
              <a:t>You may be wondering how and why this much water is used in the process of producing these animal products. The more processed your food is usually means the more water used to get to your plate. Livestock feed, such as grains and corn, require high levels of water in their production. The animals themselves require water for drinking, and processing the meat products also uses water. All of that water could be going to much more sustainable sources that produce greater product outcomes with much less water waste.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47" name="Shape 347"/>
        <p:cNvGrpSpPr/>
        <p:nvPr/>
      </p:nvGrpSpPr>
      <p:grpSpPr>
        <a:xfrm>
          <a:off x="0" y="0"/>
          <a:ext cx="0" cy="0"/>
          <a:chOff x="0" y="0"/>
          <a:chExt cx="0" cy="0"/>
        </a:xfrm>
      </p:grpSpPr>
      <p:sp>
        <p:nvSpPr>
          <p:cNvPr id="348" name="Google Shape;348;p49"/>
          <p:cNvSpPr txBox="1"/>
          <p:nvPr>
            <p:ph type="title"/>
          </p:nvPr>
        </p:nvSpPr>
        <p:spPr>
          <a:xfrm>
            <a:off x="6169925" y="6190894"/>
            <a:ext cx="8388255" cy="4822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https://www.hercampus.com/school/u-mass-amherst/way-save-water-no-one-talks-about-0</a:t>
            </a:r>
            <a:endParaRPr/>
          </a:p>
        </p:txBody>
      </p:sp>
      <p:sp>
        <p:nvSpPr>
          <p:cNvPr id="349" name="Google Shape;349;p49"/>
          <p:cNvSpPr txBox="1"/>
          <p:nvPr/>
        </p:nvSpPr>
        <p:spPr>
          <a:xfrm>
            <a:off x="810336" y="791592"/>
            <a:ext cx="10719179" cy="369331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For example, per pound, potatoes require 60-180 gallons of water, rice 228-600 gallons, and soybeans 132-240 gallons. In addition, the amount needed to produce one pound of lettuce, wheat or tomatoes is</a:t>
            </a:r>
            <a:r>
              <a:rPr lang="en-US" sz="1800" u="sng">
                <a:solidFill>
                  <a:schemeClr val="hlink"/>
                </a:solidFill>
                <a:latin typeface="Calibri"/>
                <a:ea typeface="Calibri"/>
                <a:cs typeface="Calibri"/>
                <a:sym typeface="Calibri"/>
                <a:hlinkClick r:id="rId3"/>
              </a:rPr>
              <a:t> 25 gallons or less</a:t>
            </a:r>
            <a:r>
              <a:rPr lang="en-US" sz="1800">
                <a:solidFill>
                  <a:schemeClr val="dk1"/>
                </a:solidFill>
                <a:latin typeface="Calibri"/>
                <a:ea typeface="Calibri"/>
                <a:cs typeface="Calibri"/>
                <a:sym typeface="Calibri"/>
              </a:rPr>
              <a:t>. These products require a lot less water to be produced than animal products, and can be produced in greater quantities for lesser costs of water, as well as many other factors like carbon dioxide and land use.</a:t>
            </a:r>
            <a:r>
              <a:rPr lang="en-US" sz="1800" u="sng">
                <a:solidFill>
                  <a:schemeClr val="hlink"/>
                </a:solidFill>
                <a:latin typeface="Calibri"/>
                <a:ea typeface="Calibri"/>
                <a:cs typeface="Calibri"/>
                <a:sym typeface="Calibri"/>
                <a:hlinkClick r:id="rId4"/>
              </a:rPr>
              <a:t> </a:t>
            </a:r>
            <a:r>
              <a:rPr lang="en-US" sz="1800">
                <a:solidFill>
                  <a:schemeClr val="dk1"/>
                </a:solidFill>
                <a:latin typeface="Calibri"/>
                <a:ea typeface="Calibri"/>
                <a:cs typeface="Calibri"/>
                <a:sym typeface="Calibri"/>
              </a:rPr>
              <a:t>If there wasn’t already enough of an urgency for change, eating animals isn’t just draining our water supply. Today animal agriculture is the</a:t>
            </a:r>
            <a:r>
              <a:rPr b="1" lang="en-US" sz="1800">
                <a:solidFill>
                  <a:schemeClr val="dk1"/>
                </a:solidFill>
                <a:latin typeface="Calibri"/>
                <a:ea typeface="Calibri"/>
                <a:cs typeface="Calibri"/>
                <a:sym typeface="Calibri"/>
              </a:rPr>
              <a:t> </a:t>
            </a:r>
            <a:r>
              <a:rPr b="1" lang="en-US" sz="1800" u="sng">
                <a:solidFill>
                  <a:schemeClr val="hlink"/>
                </a:solidFill>
                <a:latin typeface="Calibri"/>
                <a:ea typeface="Calibri"/>
                <a:cs typeface="Calibri"/>
                <a:sym typeface="Calibri"/>
                <a:hlinkClick r:id="rId5"/>
              </a:rPr>
              <a:t>leading cause</a:t>
            </a:r>
            <a:r>
              <a:rPr b="1"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of </a:t>
            </a:r>
            <a:r>
              <a:rPr b="1" lang="en-US" sz="1800">
                <a:solidFill>
                  <a:schemeClr val="dk1"/>
                </a:solidFill>
                <a:latin typeface="Calibri"/>
                <a:ea typeface="Calibri"/>
                <a:cs typeface="Calibri"/>
                <a:sym typeface="Calibri"/>
              </a:rPr>
              <a:t>species</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extinction, ocean dead zones, water pollution,</a:t>
            </a:r>
            <a:r>
              <a:rPr lang="en-US" sz="1800">
                <a:solidFill>
                  <a:schemeClr val="dk1"/>
                </a:solidFill>
                <a:latin typeface="Calibri"/>
                <a:ea typeface="Calibri"/>
                <a:cs typeface="Calibri"/>
                <a:sym typeface="Calibri"/>
              </a:rPr>
              <a:t> and </a:t>
            </a:r>
            <a:r>
              <a:rPr b="1" lang="en-US" sz="1800">
                <a:solidFill>
                  <a:schemeClr val="dk1"/>
                </a:solidFill>
                <a:latin typeface="Calibri"/>
                <a:ea typeface="Calibri"/>
                <a:cs typeface="Calibri"/>
                <a:sym typeface="Calibri"/>
              </a:rPr>
              <a:t>habitat destruction</a:t>
            </a:r>
            <a:r>
              <a:rPr lang="en-US" sz="1800">
                <a:solidFill>
                  <a:schemeClr val="dk1"/>
                </a:solidFill>
                <a:latin typeface="Calibri"/>
                <a:ea typeface="Calibri"/>
                <a:cs typeface="Calibri"/>
                <a:sym typeface="Calibri"/>
              </a:rPr>
              <a:t>. You might be wondering what you can do to help. Reducing your meat consumption can have a significant impact, and one person really does make a difference. For example, someone who follows a veg diet produces the equivalent of 50 percent less carbon dioxide, and uses 1/11 of oil, 1/13 of water, and 1/18 of land compared to someone who follows an omnivore diet. A 2009 study found that an omnivorous diet uses 2.9 times more water, 2.5 times more energy, 13 times more fertilizer, and 1.4 times more pesticide than a vegetarian diet. There are many factors at stake when it comes to the daily food decisions we make and the companies we are giving our money to. Let us be educated and choose</a:t>
            </a:r>
            <a:r>
              <a:rPr i="1" lang="en-US" sz="1800">
                <a:solidFill>
                  <a:schemeClr val="dk1"/>
                </a:solidFill>
                <a:latin typeface="Calibri"/>
                <a:ea typeface="Calibri"/>
                <a:cs typeface="Calibri"/>
                <a:sym typeface="Calibri"/>
              </a:rPr>
              <a:t> wisely</a:t>
            </a:r>
            <a:r>
              <a:rPr lang="en-US" sz="1800">
                <a:solidFill>
                  <a:schemeClr val="dk1"/>
                </a:solidFill>
                <a:latin typeface="Calibri"/>
                <a:ea typeface="Calibri"/>
                <a:cs typeface="Calibri"/>
                <a:sym typeface="Calibri"/>
              </a:rPr>
              <a: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53" name="Shape 353"/>
        <p:cNvGrpSpPr/>
        <p:nvPr/>
      </p:nvGrpSpPr>
      <p:grpSpPr>
        <a:xfrm>
          <a:off x="0" y="0"/>
          <a:ext cx="0" cy="0"/>
          <a:chOff x="0" y="0"/>
          <a:chExt cx="0" cy="0"/>
        </a:xfrm>
      </p:grpSpPr>
      <p:sp>
        <p:nvSpPr>
          <p:cNvPr id="354" name="Google Shape;354;p50"/>
          <p:cNvSpPr txBox="1"/>
          <p:nvPr>
            <p:ph idx="1" type="body"/>
          </p:nvPr>
        </p:nvSpPr>
        <p:spPr>
          <a:xfrm>
            <a:off x="838200" y="932401"/>
            <a:ext cx="10515600" cy="5585756"/>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200"/>
              <a:buFont typeface="Arial"/>
              <a:buNone/>
            </a:pPr>
            <a:r>
              <a:rPr b="1" i="0" lang="en-US" sz="2200" u="none" cap="none" strike="noStrike">
                <a:solidFill>
                  <a:schemeClr val="dk1"/>
                </a:solidFill>
                <a:latin typeface="Calibri"/>
                <a:ea typeface="Calibri"/>
                <a:cs typeface="Calibri"/>
                <a:sym typeface="Calibri"/>
              </a:rPr>
              <a:t>Where do a farm’s emissions come from?</a:t>
            </a:r>
            <a:endParaRPr/>
          </a:p>
          <a:p>
            <a:pPr indent="0" lvl="0" marL="0" marR="0" rtl="0" algn="just">
              <a:lnSpc>
                <a:spcPct val="90000"/>
              </a:lnSpc>
              <a:spcBef>
                <a:spcPts val="100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Most farm-related emissions come in the form of methane (CH4) and nitrous oxide (N2O). Cattle belching (CH4) and the addition of natural or synthetic fertilizers and wastes to soils (N2O) represent the largest sources, making up 65 percent of agricultural emissions globally. Smaller sources include manure management, rice cultivation, field burning of crop residues, and fuel use on farms. At the farm level, the relative size of different sources will vary widely depending on the type of products grown, farming practices employed, and natural factors such as weather, topography, and hydrology.</a:t>
            </a:r>
            <a:endParaRPr/>
          </a:p>
          <a:p>
            <a:pPr indent="0" lvl="0" marL="0" marR="0" rtl="0" algn="just">
              <a:lnSpc>
                <a:spcPct val="90000"/>
              </a:lnSpc>
              <a:spcBef>
                <a:spcPts val="1000"/>
              </a:spcBef>
              <a:spcAft>
                <a:spcPts val="0"/>
              </a:spcAft>
              <a:buClr>
                <a:schemeClr val="dk1"/>
              </a:buClr>
              <a:buSzPts val="2200"/>
              <a:buFont typeface="Arial"/>
              <a:buNone/>
            </a:pPr>
            <a:r>
              <a:rPr b="1" i="0" lang="en-US" sz="2200" u="none" cap="none" strike="noStrike">
                <a:solidFill>
                  <a:schemeClr val="dk1"/>
                </a:solidFill>
                <a:latin typeface="Calibri"/>
                <a:ea typeface="Calibri"/>
                <a:cs typeface="Calibri"/>
                <a:sym typeface="Calibri"/>
              </a:rPr>
              <a:t>Which countries produce the most agricultural emissions?</a:t>
            </a:r>
            <a:endParaRPr/>
          </a:p>
          <a:p>
            <a:pPr indent="0" lvl="0" marL="0" marR="0" rtl="0" algn="just">
              <a:lnSpc>
                <a:spcPct val="90000"/>
              </a:lnSpc>
              <a:spcBef>
                <a:spcPts val="100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The 10 countries with the largest agricultural emissions in 2011 were (in descending order):</a:t>
            </a:r>
            <a:endParaRPr b="0" i="0" sz="2000" u="none" cap="none" strike="noStrike">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China</a:t>
            </a:r>
            <a:r>
              <a:rPr b="0" i="0" lang="en-US" sz="2000" u="none" cap="none" strike="noStrike">
                <a:solidFill>
                  <a:schemeClr val="dk1"/>
                </a:solidFill>
                <a:latin typeface="Calibri"/>
                <a:ea typeface="Calibri"/>
                <a:cs typeface="Calibri"/>
                <a:sym typeface="Calibri"/>
              </a:rPr>
              <a:t>, Brazil, United States, India, Indonesia, Russian Federation, Democratic Republic of Congo, Argentina, Myanmar, and Pakistan. </a:t>
            </a:r>
            <a:endParaRPr b="0" i="0" sz="2000" u="none" cap="none" strike="noStrike">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Together, these countries contributed </a:t>
            </a:r>
            <a:r>
              <a:rPr b="1" i="0" lang="en-US" sz="2000" u="none" cap="none" strike="noStrike">
                <a:solidFill>
                  <a:schemeClr val="dk1"/>
                </a:solidFill>
                <a:latin typeface="Calibri"/>
                <a:ea typeface="Calibri"/>
                <a:cs typeface="Calibri"/>
                <a:sym typeface="Calibri"/>
              </a:rPr>
              <a:t>51 percent of global agricultural emissions.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58" name="Shape 358"/>
        <p:cNvGrpSpPr/>
        <p:nvPr/>
      </p:nvGrpSpPr>
      <p:grpSpPr>
        <a:xfrm>
          <a:off x="0" y="0"/>
          <a:ext cx="0" cy="0"/>
          <a:chOff x="0" y="0"/>
          <a:chExt cx="0" cy="0"/>
        </a:xfrm>
      </p:grpSpPr>
      <p:pic>
        <p:nvPicPr>
          <p:cNvPr id="359" name="Google Shape;359;p51"/>
          <p:cNvPicPr preferRelativeResize="0"/>
          <p:nvPr/>
        </p:nvPicPr>
        <p:blipFill rotWithShape="1">
          <a:blip r:embed="rId3">
            <a:alphaModFix/>
          </a:blip>
          <a:srcRect b="0" l="0" r="0" t="0"/>
          <a:stretch/>
        </p:blipFill>
        <p:spPr>
          <a:xfrm>
            <a:off x="2519379" y="924027"/>
            <a:ext cx="7258673" cy="48833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08" name="Shape 108"/>
        <p:cNvGrpSpPr/>
        <p:nvPr/>
      </p:nvGrpSpPr>
      <p:grpSpPr>
        <a:xfrm>
          <a:off x="0" y="0"/>
          <a:ext cx="0" cy="0"/>
          <a:chOff x="0" y="0"/>
          <a:chExt cx="0" cy="0"/>
        </a:xfrm>
      </p:grpSpPr>
      <p:sp>
        <p:nvSpPr>
          <p:cNvPr id="109" name="Google Shape;109;p16"/>
          <p:cNvSpPr txBox="1"/>
          <p:nvPr>
            <p:ph type="title"/>
          </p:nvPr>
        </p:nvSpPr>
        <p:spPr>
          <a:xfrm>
            <a:off x="966147" y="552426"/>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A global warming report states that the continued burning of fossil fuels</a:t>
            </a:r>
            <a:br>
              <a:rPr b="1" i="0" lang="en-US" sz="2000" u="none" cap="none" strike="noStrike">
                <a:solidFill>
                  <a:schemeClr val="dk1"/>
                </a:solidFill>
                <a:latin typeface="Calibri"/>
                <a:ea typeface="Calibri"/>
                <a:cs typeface="Calibri"/>
                <a:sym typeface="Calibri"/>
              </a:rPr>
            </a:br>
            <a:r>
              <a:rPr b="1" i="0" lang="en-US" sz="2000" u="none" cap="none" strike="noStrike">
                <a:solidFill>
                  <a:schemeClr val="dk1"/>
                </a:solidFill>
                <a:latin typeface="Calibri"/>
                <a:ea typeface="Calibri"/>
                <a:cs typeface="Calibri"/>
                <a:sym typeface="Calibri"/>
              </a:rPr>
              <a:t> will lead to the loss of all Arctic ice within the next 50 years</a:t>
            </a:r>
            <a:br>
              <a:rPr b="0" i="0" lang="en-US" sz="1800" u="none" cap="none" strike="noStrike">
                <a:solidFill>
                  <a:schemeClr val="dk1"/>
                </a:solidFill>
                <a:latin typeface="Times New Roman"/>
                <a:ea typeface="Times New Roman"/>
                <a:cs typeface="Times New Roman"/>
                <a:sym typeface="Times New Roman"/>
              </a:rPr>
            </a:br>
            <a:endParaRPr b="0" i="0" sz="4400" u="none" cap="none" strike="noStrike">
              <a:solidFill>
                <a:schemeClr val="dk1"/>
              </a:solidFill>
              <a:latin typeface="Calibri"/>
              <a:ea typeface="Calibri"/>
              <a:cs typeface="Calibri"/>
              <a:sym typeface="Calibri"/>
            </a:endParaRPr>
          </a:p>
        </p:txBody>
      </p:sp>
      <p:pic>
        <p:nvPicPr>
          <p:cNvPr id="110" name="Google Shape;110;p16"/>
          <p:cNvPicPr preferRelativeResize="0"/>
          <p:nvPr>
            <p:ph idx="1" type="body"/>
          </p:nvPr>
        </p:nvPicPr>
        <p:blipFill rotWithShape="1">
          <a:blip r:embed="rId3">
            <a:alphaModFix/>
          </a:blip>
          <a:srcRect b="0" l="0" r="0" t="0"/>
          <a:stretch/>
        </p:blipFill>
        <p:spPr>
          <a:xfrm>
            <a:off x="1182643" y="1825625"/>
            <a:ext cx="9826714" cy="435133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63" name="Shape 363"/>
        <p:cNvGrpSpPr/>
        <p:nvPr/>
      </p:nvGrpSpPr>
      <p:grpSpPr>
        <a:xfrm>
          <a:off x="0" y="0"/>
          <a:ext cx="0" cy="0"/>
          <a:chOff x="0" y="0"/>
          <a:chExt cx="0" cy="0"/>
        </a:xfrm>
      </p:grpSpPr>
      <p:pic>
        <p:nvPicPr>
          <p:cNvPr id="364" name="Google Shape;364;p52"/>
          <p:cNvPicPr preferRelativeResize="0"/>
          <p:nvPr>
            <p:ph idx="1" type="body"/>
          </p:nvPr>
        </p:nvPicPr>
        <p:blipFill rotWithShape="1">
          <a:blip r:embed="rId3">
            <a:alphaModFix/>
          </a:blip>
          <a:srcRect b="0" l="0" r="0" t="0"/>
          <a:stretch/>
        </p:blipFill>
        <p:spPr>
          <a:xfrm>
            <a:off x="1022120" y="1102292"/>
            <a:ext cx="3749730" cy="4869053"/>
          </a:xfrm>
          <a:prstGeom prst="rect">
            <a:avLst/>
          </a:prstGeom>
          <a:noFill/>
          <a:ln>
            <a:noFill/>
          </a:ln>
        </p:spPr>
      </p:pic>
      <p:pic>
        <p:nvPicPr>
          <p:cNvPr id="365" name="Google Shape;365;p52"/>
          <p:cNvPicPr preferRelativeResize="0"/>
          <p:nvPr/>
        </p:nvPicPr>
        <p:blipFill rotWithShape="1">
          <a:blip r:embed="rId4">
            <a:alphaModFix/>
          </a:blip>
          <a:srcRect b="0" l="0" r="0" t="0"/>
          <a:stretch/>
        </p:blipFill>
        <p:spPr>
          <a:xfrm>
            <a:off x="6446981" y="4041449"/>
            <a:ext cx="4382438" cy="2356178"/>
          </a:xfrm>
          <a:prstGeom prst="rect">
            <a:avLst/>
          </a:prstGeom>
          <a:noFill/>
          <a:ln>
            <a:noFill/>
          </a:ln>
        </p:spPr>
      </p:pic>
      <p:sp>
        <p:nvSpPr>
          <p:cNvPr id="366" name="Google Shape;366;p52"/>
          <p:cNvSpPr txBox="1"/>
          <p:nvPr/>
        </p:nvSpPr>
        <p:spPr>
          <a:xfrm>
            <a:off x="5498253" y="394406"/>
            <a:ext cx="6279895"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3F3F3F"/>
                </a:solidFill>
                <a:latin typeface="Calibri"/>
                <a:ea typeface="Calibri"/>
                <a:cs typeface="Calibri"/>
                <a:sym typeface="Calibri"/>
              </a:rPr>
              <a:t>Some other interesting facts</a:t>
            </a:r>
            <a:endParaRPr/>
          </a:p>
        </p:txBody>
      </p:sp>
      <p:pic>
        <p:nvPicPr>
          <p:cNvPr id="367" name="Google Shape;367;p52"/>
          <p:cNvPicPr preferRelativeResize="0"/>
          <p:nvPr/>
        </p:nvPicPr>
        <p:blipFill rotWithShape="1">
          <a:blip r:embed="rId5">
            <a:alphaModFix/>
          </a:blip>
          <a:srcRect b="0" l="0" r="0" t="0"/>
          <a:stretch/>
        </p:blipFill>
        <p:spPr>
          <a:xfrm>
            <a:off x="6120003" y="1276352"/>
            <a:ext cx="4986799" cy="2374666"/>
          </a:xfrm>
          <a:prstGeom prst="rect">
            <a:avLst/>
          </a:prstGeom>
          <a:noFill/>
          <a:ln>
            <a:noFill/>
          </a:ln>
        </p:spPr>
      </p:pic>
      <p:sp>
        <p:nvSpPr>
          <p:cNvPr id="368" name="Google Shape;368;p52"/>
          <p:cNvSpPr txBox="1"/>
          <p:nvPr/>
        </p:nvSpPr>
        <p:spPr>
          <a:xfrm>
            <a:off x="348139" y="6248045"/>
            <a:ext cx="609884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chemeClr val="hlink"/>
                </a:solidFill>
                <a:latin typeface="Calibri"/>
                <a:ea typeface="Calibri"/>
                <a:cs typeface="Calibri"/>
                <a:sym typeface="Calibri"/>
                <a:hlinkClick r:id="rId6"/>
              </a:rPr>
              <a:t>https://farmingfirst.org/sdg-toolkit</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u="sng">
                <a:solidFill>
                  <a:schemeClr val="hlink"/>
                </a:solidFill>
                <a:latin typeface="Calibri"/>
                <a:ea typeface="Calibri"/>
                <a:cs typeface="Calibri"/>
                <a:sym typeface="Calibri"/>
                <a:hlinkClick r:id="rId7"/>
              </a:rPr>
              <a:t>http://www.wri.org/blog/2014/05/everything-you-need-know-about-agricultural-emissions</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72" name="Shape 372"/>
        <p:cNvGrpSpPr/>
        <p:nvPr/>
      </p:nvGrpSpPr>
      <p:grpSpPr>
        <a:xfrm>
          <a:off x="0" y="0"/>
          <a:ext cx="0" cy="0"/>
          <a:chOff x="0" y="0"/>
          <a:chExt cx="0" cy="0"/>
        </a:xfrm>
      </p:grpSpPr>
      <p:sp>
        <p:nvSpPr>
          <p:cNvPr id="373" name="Google Shape;373;p53"/>
          <p:cNvSpPr txBox="1"/>
          <p:nvPr>
            <p:ph type="title"/>
          </p:nvPr>
        </p:nvSpPr>
        <p:spPr>
          <a:xfrm>
            <a:off x="2217761" y="3763914"/>
            <a:ext cx="3298209"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3F3F3F"/>
              </a:buClr>
              <a:buSzPts val="2000"/>
              <a:buFont typeface="Calibri"/>
              <a:buNone/>
            </a:pPr>
            <a:r>
              <a:rPr b="1" i="0" lang="en-US" sz="2000" u="none" cap="none" strike="noStrike">
                <a:solidFill>
                  <a:srgbClr val="3F3F3F"/>
                </a:solidFill>
                <a:latin typeface="Calibri"/>
                <a:ea typeface="Calibri"/>
                <a:cs typeface="Calibri"/>
                <a:sym typeface="Calibri"/>
              </a:rPr>
              <a:t>How this affects other animals</a:t>
            </a:r>
            <a:endParaRPr/>
          </a:p>
        </p:txBody>
      </p:sp>
      <p:pic>
        <p:nvPicPr>
          <p:cNvPr id="374" name="Google Shape;374;p53"/>
          <p:cNvPicPr preferRelativeResize="0"/>
          <p:nvPr/>
        </p:nvPicPr>
        <p:blipFill rotWithShape="1">
          <a:blip r:embed="rId3">
            <a:alphaModFix/>
          </a:blip>
          <a:srcRect b="0" l="0" r="0" t="0"/>
          <a:stretch/>
        </p:blipFill>
        <p:spPr>
          <a:xfrm>
            <a:off x="7713229" y="1202656"/>
            <a:ext cx="3676650" cy="4914900"/>
          </a:xfrm>
          <a:prstGeom prst="rect">
            <a:avLst/>
          </a:prstGeom>
          <a:noFill/>
          <a:ln>
            <a:noFill/>
          </a:ln>
        </p:spPr>
      </p:pic>
      <p:sp>
        <p:nvSpPr>
          <p:cNvPr id="375" name="Google Shape;375;p53"/>
          <p:cNvSpPr txBox="1"/>
          <p:nvPr/>
        </p:nvSpPr>
        <p:spPr>
          <a:xfrm>
            <a:off x="682387" y="4748283"/>
            <a:ext cx="6582203" cy="175432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All animals are affected by climate change as a consequence of global warming. Pollution in the air, land and oceans is decimating millions of animals word wide every year, who are unable to cope with acid rain, plastic, deforestation, etc.</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pic>
        <p:nvPicPr>
          <p:cNvPr id="376" name="Google Shape;376;p53"/>
          <p:cNvPicPr preferRelativeResize="0"/>
          <p:nvPr/>
        </p:nvPicPr>
        <p:blipFill rotWithShape="1">
          <a:blip r:embed="rId4">
            <a:alphaModFix/>
          </a:blip>
          <a:srcRect b="0" l="0" r="0" t="0"/>
          <a:stretch/>
        </p:blipFill>
        <p:spPr>
          <a:xfrm>
            <a:off x="3866865" y="1358601"/>
            <a:ext cx="3611582" cy="2405313"/>
          </a:xfrm>
          <a:prstGeom prst="rect">
            <a:avLst/>
          </a:prstGeom>
          <a:noFill/>
          <a:ln>
            <a:noFill/>
          </a:ln>
        </p:spPr>
      </p:pic>
      <p:sp>
        <p:nvSpPr>
          <p:cNvPr id="377" name="Google Shape;377;p53"/>
          <p:cNvSpPr txBox="1"/>
          <p:nvPr/>
        </p:nvSpPr>
        <p:spPr>
          <a:xfrm>
            <a:off x="789163" y="1303287"/>
            <a:ext cx="2857196"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Pollution comes in all shapes and sizes.  From your empty plastic water bottle, to paper bags, plastic bags, soft drink and beer can ring yokes, napkins, candy wraps, empty plastic containers, aluminum  cans, etc.</a:t>
            </a:r>
            <a:endParaRPr/>
          </a:p>
        </p:txBody>
      </p:sp>
      <p:sp>
        <p:nvSpPr>
          <p:cNvPr id="378" name="Google Shape;378;p53"/>
          <p:cNvSpPr txBox="1"/>
          <p:nvPr/>
        </p:nvSpPr>
        <p:spPr>
          <a:xfrm>
            <a:off x="5184442" y="374233"/>
            <a:ext cx="2514511"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3F3F3F"/>
                </a:solidFill>
                <a:latin typeface="Calibri"/>
                <a:ea typeface="Calibri"/>
                <a:cs typeface="Calibri"/>
                <a:sym typeface="Calibri"/>
              </a:rPr>
              <a:t>Pollution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82" name="Shape 382"/>
        <p:cNvGrpSpPr/>
        <p:nvPr/>
      </p:nvGrpSpPr>
      <p:grpSpPr>
        <a:xfrm>
          <a:off x="0" y="0"/>
          <a:ext cx="0" cy="0"/>
          <a:chOff x="0" y="0"/>
          <a:chExt cx="0" cy="0"/>
        </a:xfrm>
      </p:grpSpPr>
      <p:pic>
        <p:nvPicPr>
          <p:cNvPr id="383" name="Google Shape;383;p54"/>
          <p:cNvPicPr preferRelativeResize="0"/>
          <p:nvPr/>
        </p:nvPicPr>
        <p:blipFill rotWithShape="1">
          <a:blip r:embed="rId3">
            <a:alphaModFix/>
          </a:blip>
          <a:srcRect b="0" l="0" r="0" t="0"/>
          <a:stretch/>
        </p:blipFill>
        <p:spPr>
          <a:xfrm>
            <a:off x="7463449" y="1025640"/>
            <a:ext cx="3162300" cy="1447800"/>
          </a:xfrm>
          <a:prstGeom prst="rect">
            <a:avLst/>
          </a:prstGeom>
          <a:noFill/>
          <a:ln>
            <a:noFill/>
          </a:ln>
        </p:spPr>
      </p:pic>
      <p:pic>
        <p:nvPicPr>
          <p:cNvPr id="384" name="Google Shape;384;p54"/>
          <p:cNvPicPr preferRelativeResize="0"/>
          <p:nvPr/>
        </p:nvPicPr>
        <p:blipFill rotWithShape="1">
          <a:blip r:embed="rId4">
            <a:alphaModFix/>
          </a:blip>
          <a:srcRect b="0" l="0" r="0" t="0"/>
          <a:stretch/>
        </p:blipFill>
        <p:spPr>
          <a:xfrm>
            <a:off x="2426961" y="3996381"/>
            <a:ext cx="2619375" cy="1743075"/>
          </a:xfrm>
          <a:prstGeom prst="rect">
            <a:avLst/>
          </a:prstGeom>
          <a:noFill/>
          <a:ln>
            <a:noFill/>
          </a:ln>
        </p:spPr>
      </p:pic>
      <p:pic>
        <p:nvPicPr>
          <p:cNvPr id="385" name="Google Shape;385;p54"/>
          <p:cNvPicPr preferRelativeResize="0"/>
          <p:nvPr/>
        </p:nvPicPr>
        <p:blipFill rotWithShape="1">
          <a:blip r:embed="rId5">
            <a:alphaModFix/>
          </a:blip>
          <a:srcRect b="0" l="0" r="0" t="0"/>
          <a:stretch/>
        </p:blipFill>
        <p:spPr>
          <a:xfrm>
            <a:off x="1769988" y="883172"/>
            <a:ext cx="3933323" cy="2953075"/>
          </a:xfrm>
          <a:prstGeom prst="rect">
            <a:avLst/>
          </a:prstGeom>
          <a:noFill/>
          <a:ln>
            <a:noFill/>
          </a:ln>
        </p:spPr>
      </p:pic>
      <p:pic>
        <p:nvPicPr>
          <p:cNvPr id="386" name="Google Shape;386;p54"/>
          <p:cNvPicPr preferRelativeResize="0"/>
          <p:nvPr/>
        </p:nvPicPr>
        <p:blipFill rotWithShape="1">
          <a:blip r:embed="rId6">
            <a:alphaModFix/>
          </a:blip>
          <a:srcRect b="0" l="0" r="0" t="0"/>
          <a:stretch/>
        </p:blipFill>
        <p:spPr>
          <a:xfrm>
            <a:off x="7295866" y="3042313"/>
            <a:ext cx="3497467" cy="232318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90" name="Shape 390"/>
        <p:cNvGrpSpPr/>
        <p:nvPr/>
      </p:nvGrpSpPr>
      <p:grpSpPr>
        <a:xfrm>
          <a:off x="0" y="0"/>
          <a:ext cx="0" cy="0"/>
          <a:chOff x="0" y="0"/>
          <a:chExt cx="0" cy="0"/>
        </a:xfrm>
      </p:grpSpPr>
      <p:sp>
        <p:nvSpPr>
          <p:cNvPr id="391" name="Google Shape;391;p55"/>
          <p:cNvSpPr txBox="1"/>
          <p:nvPr>
            <p:ph type="title"/>
          </p:nvPr>
        </p:nvSpPr>
        <p:spPr>
          <a:xfrm>
            <a:off x="1293695" y="0"/>
            <a:ext cx="9055858" cy="132787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3F3F3F"/>
              </a:buClr>
              <a:buSzPts val="4000"/>
              <a:buFont typeface="Calibri"/>
              <a:buNone/>
            </a:pPr>
            <a:r>
              <a:rPr b="1" i="0" lang="en-US" sz="4000" u="none" cap="none" strike="noStrike">
                <a:solidFill>
                  <a:srgbClr val="3F3F3F"/>
                </a:solidFill>
                <a:latin typeface="Calibri"/>
                <a:ea typeface="Calibri"/>
                <a:cs typeface="Calibri"/>
                <a:sym typeface="Calibri"/>
              </a:rPr>
              <a:t>   Everyday Solutions</a:t>
            </a:r>
            <a:endParaRPr/>
          </a:p>
        </p:txBody>
      </p:sp>
      <p:graphicFrame>
        <p:nvGraphicFramePr>
          <p:cNvPr id="392" name="Google Shape;392;p55"/>
          <p:cNvGraphicFramePr/>
          <p:nvPr/>
        </p:nvGraphicFramePr>
        <p:xfrm>
          <a:off x="4329701" y="1023006"/>
          <a:ext cx="3000000" cy="3000000"/>
        </p:xfrm>
        <a:graphic>
          <a:graphicData uri="http://schemas.openxmlformats.org/drawingml/2006/table">
            <a:tbl>
              <a:tblPr>
                <a:noFill/>
                <a:tableStyleId>{1DC2E91D-2B44-4685-82D1-C84B2028B257}</a:tableStyleId>
              </a:tblPr>
              <a:tblGrid>
                <a:gridCol w="3325000"/>
                <a:gridCol w="3903250"/>
              </a:tblGrid>
              <a:tr h="518125">
                <a:tc>
                  <a:txBody>
                    <a:bodyPr>
                      <a:noAutofit/>
                    </a:bodyPr>
                    <a:lstStyle/>
                    <a:p>
                      <a:pPr indent="0" lvl="0" marL="0" marR="0" rtl="0" algn="l">
                        <a:spcBef>
                          <a:spcPts val="0"/>
                        </a:spcBef>
                        <a:spcAft>
                          <a:spcPts val="0"/>
                        </a:spcAft>
                        <a:buClr>
                          <a:schemeClr val="dk1"/>
                        </a:buClr>
                        <a:buSzPts val="1800"/>
                        <a:buFont typeface="Arial"/>
                        <a:buChar char="•"/>
                      </a:pPr>
                      <a:r>
                        <a:rPr lang="en-US" sz="1800" u="none" cap="none" strike="noStrike">
                          <a:latin typeface="Calibri"/>
                          <a:ea typeface="Calibri"/>
                          <a:cs typeface="Calibri"/>
                          <a:sym typeface="Calibri"/>
                        </a:rPr>
                        <a:t>Carpool or use public transportation</a:t>
                      </a:r>
                      <a:endParaRPr/>
                    </a:p>
                  </a:txBody>
                  <a:tcPr marT="0" marB="0" marR="0" marL="0" anchor="ctr"/>
                </a:tc>
                <a:tc>
                  <a:txBody>
                    <a:bodyPr>
                      <a:noAutofit/>
                    </a:bodyPr>
                    <a:lstStyle/>
                    <a:p>
                      <a:pPr indent="0" lvl="0" marL="0" marR="0" rtl="0" algn="l">
                        <a:spcBef>
                          <a:spcPts val="0"/>
                        </a:spcBef>
                        <a:spcAft>
                          <a:spcPts val="0"/>
                        </a:spcAft>
                        <a:buClr>
                          <a:schemeClr val="dk1"/>
                        </a:buClr>
                        <a:buSzPts val="1800"/>
                        <a:buFont typeface="Arial"/>
                        <a:buChar char="•"/>
                      </a:pPr>
                      <a:r>
                        <a:rPr lang="en-US" sz="1800" u="none" cap="none" strike="noStrike">
                          <a:latin typeface="Calibri"/>
                          <a:ea typeface="Calibri"/>
                          <a:cs typeface="Calibri"/>
                          <a:sym typeface="Calibri"/>
                        </a:rPr>
                        <a:t>Recycle, Recycle, Recycle</a:t>
                      </a:r>
                      <a:endParaRPr/>
                    </a:p>
                  </a:txBody>
                  <a:tcPr marT="0" marB="0" marR="0" marL="0" anchor="ctr"/>
                </a:tc>
              </a:tr>
              <a:tr h="1036250">
                <a:tc>
                  <a:txBody>
                    <a:bodyPr>
                      <a:noAutofit/>
                    </a:bodyPr>
                    <a:lstStyle/>
                    <a:p>
                      <a:pPr indent="0" lvl="0" marL="0" marR="0" rtl="0" algn="l">
                        <a:spcBef>
                          <a:spcPts val="0"/>
                        </a:spcBef>
                        <a:spcAft>
                          <a:spcPts val="0"/>
                        </a:spcAft>
                        <a:buClr>
                          <a:schemeClr val="dk1"/>
                        </a:buClr>
                        <a:buSzPts val="1800"/>
                        <a:buFont typeface="Arial"/>
                        <a:buChar char="•"/>
                      </a:pPr>
                      <a:r>
                        <a:rPr lang="en-US" sz="1800" u="none" cap="none" strike="noStrike">
                          <a:latin typeface="Calibri"/>
                          <a:ea typeface="Calibri"/>
                          <a:cs typeface="Calibri"/>
                          <a:sym typeface="Calibri"/>
                        </a:rPr>
                        <a:t>Switch to Energy efficient light bulbs and appliances</a:t>
                      </a:r>
                      <a:endParaRPr/>
                    </a:p>
                  </a:txBody>
                  <a:tcPr marT="0" marB="0" marR="0" marL="0" anchor="ctr"/>
                </a:tc>
                <a:tc>
                  <a:txBody>
                    <a:bodyPr>
                      <a:noAutofit/>
                    </a:bodyPr>
                    <a:lstStyle/>
                    <a:p>
                      <a:pPr indent="0" lvl="0" marL="0" marR="0" rtl="0" algn="l">
                        <a:spcBef>
                          <a:spcPts val="0"/>
                        </a:spcBef>
                        <a:spcAft>
                          <a:spcPts val="0"/>
                        </a:spcAft>
                        <a:buClr>
                          <a:schemeClr val="dk1"/>
                        </a:buClr>
                        <a:buSzPts val="1800"/>
                        <a:buFont typeface="Arial"/>
                        <a:buChar char="•"/>
                      </a:pPr>
                      <a:r>
                        <a:rPr lang="en-US" sz="1800" u="none" cap="none" strike="noStrike">
                          <a:latin typeface="Calibri"/>
                          <a:ea typeface="Calibri"/>
                          <a:cs typeface="Calibri"/>
                          <a:sym typeface="Calibri"/>
                        </a:rPr>
                        <a:t>Don't waste! Instead of throwing things out, fix it or use it for something else. If you can, buy things that are less likely to break or become unusual.</a:t>
                      </a:r>
                      <a:endParaRPr/>
                    </a:p>
                  </a:txBody>
                  <a:tcPr marT="0" marB="0" marR="0" marL="0" anchor="ctr"/>
                </a:tc>
              </a:tr>
              <a:tr h="777200">
                <a:tc>
                  <a:txBody>
                    <a:bodyPr>
                      <a:noAutofit/>
                    </a:bodyPr>
                    <a:lstStyle/>
                    <a:p>
                      <a:pPr indent="0" lvl="0" marL="0" marR="0" rtl="0" algn="l">
                        <a:spcBef>
                          <a:spcPts val="0"/>
                        </a:spcBef>
                        <a:spcAft>
                          <a:spcPts val="0"/>
                        </a:spcAft>
                        <a:buClr>
                          <a:schemeClr val="dk1"/>
                        </a:buClr>
                        <a:buSzPts val="1800"/>
                        <a:buFont typeface="Arial"/>
                        <a:buChar char="•"/>
                      </a:pPr>
                      <a:r>
                        <a:rPr lang="en-US" sz="1800" u="none" cap="none" strike="noStrike">
                          <a:latin typeface="Calibri"/>
                          <a:ea typeface="Calibri"/>
                          <a:cs typeface="Calibri"/>
                          <a:sym typeface="Calibri"/>
                        </a:rPr>
                        <a:t>Turn off lights and devices when you're not using them.</a:t>
                      </a:r>
                      <a:endParaRPr/>
                    </a:p>
                  </a:txBody>
                  <a:tcPr marT="0" marB="0" marR="0" marL="0" anchor="ctr"/>
                </a:tc>
                <a:tc>
                  <a:txBody>
                    <a:bodyPr>
                      <a:noAutofit/>
                    </a:bodyPr>
                    <a:lstStyle/>
                    <a:p>
                      <a:pPr indent="0" lvl="0" marL="0" marR="0" rtl="0" algn="l">
                        <a:spcBef>
                          <a:spcPts val="0"/>
                        </a:spcBef>
                        <a:spcAft>
                          <a:spcPts val="0"/>
                        </a:spcAft>
                        <a:buClr>
                          <a:schemeClr val="dk1"/>
                        </a:buClr>
                        <a:buSzPts val="1800"/>
                        <a:buFont typeface="Arial"/>
                        <a:buChar char="•"/>
                      </a:pPr>
                      <a:r>
                        <a:rPr lang="en-US" sz="1800" u="none" cap="none" strike="noStrike">
                          <a:latin typeface="Calibri"/>
                          <a:ea typeface="Calibri"/>
                          <a:cs typeface="Calibri"/>
                          <a:sym typeface="Calibri"/>
                        </a:rPr>
                        <a:t>Instead of using plastic or paper bags at the grocery store, invest in some reusable bags!</a:t>
                      </a:r>
                      <a:endParaRPr/>
                    </a:p>
                  </a:txBody>
                  <a:tcPr marT="0" marB="0" marR="0" marL="0" anchor="ctr"/>
                </a:tc>
              </a:tr>
              <a:tr h="777200">
                <a:tc>
                  <a:txBody>
                    <a:bodyPr>
                      <a:noAutofit/>
                    </a:bodyPr>
                    <a:lstStyle/>
                    <a:p>
                      <a:pPr indent="0" lvl="0" marL="0" marR="0" rtl="0" algn="l">
                        <a:spcBef>
                          <a:spcPts val="0"/>
                        </a:spcBef>
                        <a:spcAft>
                          <a:spcPts val="0"/>
                        </a:spcAft>
                        <a:buClr>
                          <a:schemeClr val="dk1"/>
                        </a:buClr>
                        <a:buSzPts val="1800"/>
                        <a:buFont typeface="Arial"/>
                        <a:buChar char="•"/>
                      </a:pPr>
                      <a:r>
                        <a:rPr lang="en-US" sz="1800" u="none" cap="none" strike="noStrike">
                          <a:latin typeface="Calibri"/>
                          <a:ea typeface="Calibri"/>
                          <a:cs typeface="Calibri"/>
                          <a:sym typeface="Calibri"/>
                        </a:rPr>
                        <a:t>Instead of driving to close destinations, ride your bike, walk or take the bus.</a:t>
                      </a:r>
                      <a:endParaRPr/>
                    </a:p>
                  </a:txBody>
                  <a:tcPr marT="0" marB="0" marR="0" marL="0" anchor="ctr"/>
                </a:tc>
                <a:tc>
                  <a:txBody>
                    <a:bodyPr>
                      <a:noAutofit/>
                    </a:bodyPr>
                    <a:lstStyle/>
                    <a:p>
                      <a:pPr indent="0" lvl="0" marL="0" marR="0" rtl="0" algn="l">
                        <a:spcBef>
                          <a:spcPts val="0"/>
                        </a:spcBef>
                        <a:spcAft>
                          <a:spcPts val="0"/>
                        </a:spcAft>
                        <a:buClr>
                          <a:schemeClr val="dk1"/>
                        </a:buClr>
                        <a:buSzPts val="1800"/>
                        <a:buFont typeface="Arial"/>
                        <a:buChar char="•"/>
                      </a:pPr>
                      <a:r>
                        <a:rPr lang="en-US" sz="1800" u="none" cap="none" strike="noStrike">
                          <a:latin typeface="Calibri"/>
                          <a:ea typeface="Calibri"/>
                          <a:cs typeface="Calibri"/>
                          <a:sym typeface="Calibri"/>
                        </a:rPr>
                        <a:t>Avoid buying bottled water, invest in a water filtration product, which will save you money in the long run! </a:t>
                      </a:r>
                      <a:endParaRPr/>
                    </a:p>
                  </a:txBody>
                  <a:tcPr marT="0" marB="0" marR="0" marL="0" anchor="ctr"/>
                </a:tc>
              </a:tr>
              <a:tr h="518125">
                <a:tc>
                  <a:txBody>
                    <a:bodyPr>
                      <a:noAutofit/>
                    </a:bodyPr>
                    <a:lstStyle/>
                    <a:p>
                      <a:pPr indent="0" lvl="0" marL="0" marR="0" rtl="0" algn="l">
                        <a:spcBef>
                          <a:spcPts val="0"/>
                        </a:spcBef>
                        <a:spcAft>
                          <a:spcPts val="0"/>
                        </a:spcAft>
                        <a:buClr>
                          <a:schemeClr val="dk1"/>
                        </a:buClr>
                        <a:buSzPts val="1800"/>
                        <a:buFont typeface="Arial"/>
                        <a:buChar char="•"/>
                      </a:pPr>
                      <a:r>
                        <a:rPr lang="en-US" sz="1800" u="none" cap="none" strike="noStrike">
                          <a:latin typeface="Calibri"/>
                          <a:ea typeface="Calibri"/>
                          <a:cs typeface="Calibri"/>
                          <a:sym typeface="Calibri"/>
                        </a:rPr>
                        <a:t>Plant trees to absorb greenhouse gases</a:t>
                      </a:r>
                      <a:endParaRPr/>
                    </a:p>
                  </a:txBody>
                  <a:tcPr marT="0" marB="0" marR="0" marL="0" anchor="ctr"/>
                </a:tc>
                <a:tc>
                  <a:txBody>
                    <a:bodyPr>
                      <a:noAutofit/>
                    </a:bodyPr>
                    <a:lstStyle/>
                    <a:p>
                      <a:pPr indent="0" lvl="0" marL="0" marR="0" rtl="0" algn="l">
                        <a:spcBef>
                          <a:spcPts val="0"/>
                        </a:spcBef>
                        <a:spcAft>
                          <a:spcPts val="0"/>
                        </a:spcAft>
                        <a:buClr>
                          <a:schemeClr val="dk1"/>
                        </a:buClr>
                        <a:buSzPts val="1800"/>
                        <a:buFont typeface="Arial"/>
                        <a:buChar char="•"/>
                      </a:pPr>
                      <a:r>
                        <a:rPr lang="en-US" sz="1800" u="none" cap="none" strike="noStrike">
                          <a:latin typeface="Calibri"/>
                          <a:ea typeface="Calibri"/>
                          <a:cs typeface="Calibri"/>
                          <a:sym typeface="Calibri"/>
                        </a:rPr>
                        <a:t>Ask about installing solar energy panels on your home! </a:t>
                      </a:r>
                      <a:endParaRPr/>
                    </a:p>
                  </a:txBody>
                  <a:tcPr marT="0" marB="0" marR="0" marL="0" anchor="ctr"/>
                </a:tc>
              </a:tr>
              <a:tr h="1554375">
                <a:tc>
                  <a:txBody>
                    <a:bodyPr>
                      <a:noAutofit/>
                    </a:bodyPr>
                    <a:lstStyle/>
                    <a:p>
                      <a:pPr indent="0" lvl="0" marL="0" marR="0" rtl="0" algn="l">
                        <a:spcBef>
                          <a:spcPts val="0"/>
                        </a:spcBef>
                        <a:spcAft>
                          <a:spcPts val="0"/>
                        </a:spcAft>
                        <a:buClr>
                          <a:schemeClr val="dk1"/>
                        </a:buClr>
                        <a:buSzPts val="1800"/>
                        <a:buFont typeface="Arial"/>
                        <a:buChar char="•"/>
                      </a:pPr>
                      <a:r>
                        <a:rPr lang="en-US" sz="1800" u="none" cap="none" strike="noStrike">
                          <a:latin typeface="Calibri"/>
                          <a:ea typeface="Calibri"/>
                          <a:cs typeface="Calibri"/>
                          <a:sym typeface="Calibri"/>
                        </a:rPr>
                        <a:t>Eat locally grown foods! Instead of eating foods that used a ton of energy and fuel to ship them across the country or even the world, eat foods grown near you! This also helps your local economy! </a:t>
                      </a:r>
                      <a:endParaRPr/>
                    </a:p>
                  </a:txBody>
                  <a:tcPr marT="0" marB="0" marR="0" marL="0" anchor="ctr"/>
                </a:tc>
                <a:tc>
                  <a:txBody>
                    <a:bodyPr>
                      <a:noAutofit/>
                    </a:bodyPr>
                    <a:lstStyle/>
                    <a:p>
                      <a:pPr indent="0" lvl="0" marL="0" marR="0" rtl="0" algn="l">
                        <a:spcBef>
                          <a:spcPts val="0"/>
                        </a:spcBef>
                        <a:spcAft>
                          <a:spcPts val="0"/>
                        </a:spcAft>
                        <a:buClr>
                          <a:schemeClr val="dk1"/>
                        </a:buClr>
                        <a:buSzPts val="1800"/>
                        <a:buFont typeface="Arial"/>
                        <a:buChar char="•"/>
                      </a:pPr>
                      <a:r>
                        <a:rPr lang="en-US" sz="1800" u="none" cap="none" strike="noStrike">
                          <a:latin typeface="Calibri"/>
                          <a:ea typeface="Calibri"/>
                          <a:cs typeface="Calibri"/>
                          <a:sym typeface="Calibri"/>
                        </a:rPr>
                        <a:t>Educate yourself! This is probably one of the most important things that you can do! Learn as much as you can and share your knowledge with others! </a:t>
                      </a:r>
                      <a:endParaRPr/>
                    </a:p>
                  </a:txBody>
                  <a:tcPr marT="0" marB="0" marR="0" marL="0" anchor="ctr"/>
                </a:tc>
              </a:tr>
            </a:tbl>
          </a:graphicData>
        </a:graphic>
      </p:graphicFrame>
      <p:pic>
        <p:nvPicPr>
          <p:cNvPr id="393" name="Google Shape;393;p55"/>
          <p:cNvPicPr preferRelativeResize="0"/>
          <p:nvPr>
            <p:ph idx="1" type="body"/>
          </p:nvPr>
        </p:nvPicPr>
        <p:blipFill rotWithShape="1">
          <a:blip r:embed="rId3">
            <a:alphaModFix/>
          </a:blip>
          <a:srcRect b="0" l="0" r="0" t="0"/>
          <a:stretch/>
        </p:blipFill>
        <p:spPr>
          <a:xfrm>
            <a:off x="639738" y="1006122"/>
            <a:ext cx="3600254" cy="5486400"/>
          </a:xfrm>
          <a:prstGeom prst="rect">
            <a:avLst/>
          </a:prstGeom>
          <a:noFill/>
          <a:ln>
            <a:noFill/>
          </a:ln>
        </p:spPr>
      </p:pic>
      <p:sp>
        <p:nvSpPr>
          <p:cNvPr id="394" name="Google Shape;394;p55"/>
          <p:cNvSpPr txBox="1"/>
          <p:nvPr/>
        </p:nvSpPr>
        <p:spPr>
          <a:xfrm>
            <a:off x="518900" y="6509406"/>
            <a:ext cx="6098842"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http://nc93fo113c.cf/dyhum/homework-help-social-issues-global-warming-jije.php</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98" name="Shape 398"/>
        <p:cNvGrpSpPr/>
        <p:nvPr/>
      </p:nvGrpSpPr>
      <p:grpSpPr>
        <a:xfrm>
          <a:off x="0" y="0"/>
          <a:ext cx="0" cy="0"/>
          <a:chOff x="0" y="0"/>
          <a:chExt cx="0" cy="0"/>
        </a:xfrm>
      </p:grpSpPr>
      <p:sp>
        <p:nvSpPr>
          <p:cNvPr id="399" name="Google Shape;399;p56"/>
          <p:cNvSpPr txBox="1"/>
          <p:nvPr>
            <p:ph idx="1" type="body"/>
          </p:nvPr>
        </p:nvSpPr>
        <p:spPr>
          <a:xfrm>
            <a:off x="5871380" y="1825625"/>
            <a:ext cx="5482419"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400" name="Google Shape;400;p56"/>
          <p:cNvPicPr preferRelativeResize="0"/>
          <p:nvPr/>
        </p:nvPicPr>
        <p:blipFill rotWithShape="1">
          <a:blip r:embed="rId3">
            <a:alphaModFix/>
          </a:blip>
          <a:srcRect b="0" l="0" r="0" t="0"/>
          <a:stretch/>
        </p:blipFill>
        <p:spPr>
          <a:xfrm>
            <a:off x="741783" y="1009972"/>
            <a:ext cx="3883160" cy="4873762"/>
          </a:xfrm>
          <a:prstGeom prst="rect">
            <a:avLst/>
          </a:prstGeom>
          <a:noFill/>
          <a:ln>
            <a:noFill/>
          </a:ln>
        </p:spPr>
      </p:pic>
      <p:sp>
        <p:nvSpPr>
          <p:cNvPr id="401" name="Google Shape;401;p56"/>
          <p:cNvSpPr txBox="1"/>
          <p:nvPr/>
        </p:nvSpPr>
        <p:spPr>
          <a:xfrm>
            <a:off x="4624943" y="1675569"/>
            <a:ext cx="7065561" cy="378565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000">
                <a:solidFill>
                  <a:schemeClr val="dk1"/>
                </a:solidFill>
                <a:latin typeface="Calibri"/>
                <a:ea typeface="Calibri"/>
                <a:cs typeface="Calibri"/>
                <a:sym typeface="Calibri"/>
              </a:rPr>
              <a:t>Recycle whatever you can and choose things made from recycled materials. Recycling is the most important things to prevent global warming problems. Recycling helps to : Save energy, save land space, save money, create new jobs, reducing air and water pollution and </a:t>
            </a:r>
            <a:r>
              <a:rPr b="1" lang="en-US" sz="2000">
                <a:solidFill>
                  <a:schemeClr val="dk1"/>
                </a:solidFill>
                <a:latin typeface="Calibri"/>
                <a:ea typeface="Calibri"/>
                <a:cs typeface="Calibri"/>
                <a:sym typeface="Calibri"/>
              </a:rPr>
              <a:t>preserving</a:t>
            </a:r>
            <a:r>
              <a:rPr lang="en-US" sz="2000">
                <a:solidFill>
                  <a:schemeClr val="dk1"/>
                </a:solidFill>
                <a:latin typeface="Calibri"/>
                <a:ea typeface="Calibri"/>
                <a:cs typeface="Calibri"/>
                <a:sym typeface="Calibri"/>
              </a:rPr>
              <a:t> habitat for wildlife. That’s why recycling is important and you should take a closer look at your life and how you recycle materials used in your daily life. It takes less energy to </a:t>
            </a:r>
            <a:r>
              <a:rPr b="1" lang="en-US" sz="2000">
                <a:solidFill>
                  <a:schemeClr val="dk1"/>
                </a:solidFill>
                <a:latin typeface="Calibri"/>
                <a:ea typeface="Calibri"/>
                <a:cs typeface="Calibri"/>
                <a:sym typeface="Calibri"/>
              </a:rPr>
              <a:t>process</a:t>
            </a:r>
            <a:r>
              <a:rPr lang="en-US" sz="2000">
                <a:solidFill>
                  <a:schemeClr val="dk1"/>
                </a:solidFill>
                <a:latin typeface="Calibri"/>
                <a:ea typeface="Calibri"/>
                <a:cs typeface="Calibri"/>
                <a:sym typeface="Calibri"/>
              </a:rPr>
              <a:t> recycled materials. For example, it takes less energy to recycle paper from waste material than it does to create paper from new woodland, because there is no longer a need to cut down a new tree, process the wood from the tree and make it into paper. Remember reduce, reuse, recycle!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05" name="Shape 405"/>
        <p:cNvGrpSpPr/>
        <p:nvPr/>
      </p:nvGrpSpPr>
      <p:grpSpPr>
        <a:xfrm>
          <a:off x="0" y="0"/>
          <a:ext cx="0" cy="0"/>
          <a:chOff x="0" y="0"/>
          <a:chExt cx="0" cy="0"/>
        </a:xfrm>
      </p:grpSpPr>
      <p:pic>
        <p:nvPicPr>
          <p:cNvPr id="406" name="Google Shape;406;p57"/>
          <p:cNvPicPr preferRelativeResize="0"/>
          <p:nvPr/>
        </p:nvPicPr>
        <p:blipFill rotWithShape="1">
          <a:blip r:embed="rId3">
            <a:alphaModFix/>
          </a:blip>
          <a:srcRect b="0" l="0" r="0" t="0"/>
          <a:stretch/>
        </p:blipFill>
        <p:spPr>
          <a:xfrm>
            <a:off x="4108545" y="914936"/>
            <a:ext cx="7722641" cy="5148427"/>
          </a:xfrm>
          <a:prstGeom prst="rect">
            <a:avLst/>
          </a:prstGeom>
          <a:noFill/>
          <a:ln>
            <a:noFill/>
          </a:ln>
        </p:spPr>
      </p:pic>
      <p:pic>
        <p:nvPicPr>
          <p:cNvPr id="407" name="Google Shape;407;p57"/>
          <p:cNvPicPr preferRelativeResize="0"/>
          <p:nvPr/>
        </p:nvPicPr>
        <p:blipFill rotWithShape="1">
          <a:blip r:embed="rId4">
            <a:alphaModFix/>
          </a:blip>
          <a:srcRect b="0" l="0" r="0" t="0"/>
          <a:stretch/>
        </p:blipFill>
        <p:spPr>
          <a:xfrm>
            <a:off x="139250" y="4143206"/>
            <a:ext cx="3969295" cy="2435704"/>
          </a:xfrm>
          <a:prstGeom prst="rect">
            <a:avLst/>
          </a:prstGeom>
          <a:noFill/>
          <a:ln>
            <a:noFill/>
          </a:ln>
        </p:spPr>
      </p:pic>
      <p:pic>
        <p:nvPicPr>
          <p:cNvPr id="408" name="Google Shape;408;p57"/>
          <p:cNvPicPr preferRelativeResize="0"/>
          <p:nvPr>
            <p:ph idx="1" type="body"/>
          </p:nvPr>
        </p:nvPicPr>
        <p:blipFill rotWithShape="1">
          <a:blip r:embed="rId5">
            <a:alphaModFix/>
          </a:blip>
          <a:srcRect b="0" l="0" r="0" t="0"/>
          <a:stretch/>
        </p:blipFill>
        <p:spPr>
          <a:xfrm>
            <a:off x="139250" y="191223"/>
            <a:ext cx="3838575" cy="38385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12" name="Shape 412"/>
        <p:cNvGrpSpPr/>
        <p:nvPr/>
      </p:nvGrpSpPr>
      <p:grpSpPr>
        <a:xfrm>
          <a:off x="0" y="0"/>
          <a:ext cx="0" cy="0"/>
          <a:chOff x="0" y="0"/>
          <a:chExt cx="0" cy="0"/>
        </a:xfrm>
      </p:grpSpPr>
      <p:pic>
        <p:nvPicPr>
          <p:cNvPr id="413" name="Google Shape;413;p58"/>
          <p:cNvPicPr preferRelativeResize="0"/>
          <p:nvPr/>
        </p:nvPicPr>
        <p:blipFill rotWithShape="1">
          <a:blip r:embed="rId3">
            <a:alphaModFix/>
          </a:blip>
          <a:srcRect b="0" l="0" r="0" t="0"/>
          <a:stretch/>
        </p:blipFill>
        <p:spPr>
          <a:xfrm>
            <a:off x="5406915" y="3710936"/>
            <a:ext cx="6381750" cy="2676525"/>
          </a:xfrm>
          <a:prstGeom prst="rect">
            <a:avLst/>
          </a:prstGeom>
          <a:noFill/>
          <a:ln>
            <a:noFill/>
          </a:ln>
        </p:spPr>
      </p:pic>
      <p:pic>
        <p:nvPicPr>
          <p:cNvPr id="414" name="Google Shape;414;p58"/>
          <p:cNvPicPr preferRelativeResize="0"/>
          <p:nvPr/>
        </p:nvPicPr>
        <p:blipFill rotWithShape="1">
          <a:blip r:embed="rId4">
            <a:alphaModFix/>
          </a:blip>
          <a:srcRect b="0" l="0" r="0" t="0"/>
          <a:stretch/>
        </p:blipFill>
        <p:spPr>
          <a:xfrm>
            <a:off x="744830" y="707302"/>
            <a:ext cx="4137307" cy="3214688"/>
          </a:xfrm>
          <a:prstGeom prst="rect">
            <a:avLst/>
          </a:prstGeom>
          <a:noFill/>
          <a:ln>
            <a:noFill/>
          </a:ln>
        </p:spPr>
      </p:pic>
      <p:pic>
        <p:nvPicPr>
          <p:cNvPr id="415" name="Google Shape;415;p58"/>
          <p:cNvPicPr preferRelativeResize="0"/>
          <p:nvPr/>
        </p:nvPicPr>
        <p:blipFill rotWithShape="1">
          <a:blip r:embed="rId5">
            <a:alphaModFix/>
          </a:blip>
          <a:srcRect b="0" l="0" r="0" t="0"/>
          <a:stretch/>
        </p:blipFill>
        <p:spPr>
          <a:xfrm>
            <a:off x="1600861" y="3921990"/>
            <a:ext cx="2712619" cy="2833180"/>
          </a:xfrm>
          <a:prstGeom prst="rect">
            <a:avLst/>
          </a:prstGeom>
          <a:noFill/>
          <a:ln>
            <a:noFill/>
          </a:ln>
        </p:spPr>
      </p:pic>
      <p:pic>
        <p:nvPicPr>
          <p:cNvPr id="416" name="Google Shape;416;p58"/>
          <p:cNvPicPr preferRelativeResize="0"/>
          <p:nvPr/>
        </p:nvPicPr>
        <p:blipFill rotWithShape="1">
          <a:blip r:embed="rId6">
            <a:alphaModFix/>
          </a:blip>
          <a:srcRect b="0" l="0" r="0" t="0"/>
          <a:stretch/>
        </p:blipFill>
        <p:spPr>
          <a:xfrm>
            <a:off x="5406915" y="497634"/>
            <a:ext cx="6324600" cy="31813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20" name="Shape 420"/>
        <p:cNvGrpSpPr/>
        <p:nvPr/>
      </p:nvGrpSpPr>
      <p:grpSpPr>
        <a:xfrm>
          <a:off x="0" y="0"/>
          <a:ext cx="0" cy="0"/>
          <a:chOff x="0" y="0"/>
          <a:chExt cx="0" cy="0"/>
        </a:xfrm>
      </p:grpSpPr>
      <p:sp>
        <p:nvSpPr>
          <p:cNvPr id="421" name="Google Shape;421;p59"/>
          <p:cNvSpPr txBox="1"/>
          <p:nvPr>
            <p:ph idx="1" type="body"/>
          </p:nvPr>
        </p:nvSpPr>
        <p:spPr>
          <a:xfrm>
            <a:off x="838200" y="511792"/>
            <a:ext cx="10515600" cy="566517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3F3F3F"/>
              </a:buClr>
              <a:buSzPts val="4000"/>
              <a:buFont typeface="Arial"/>
              <a:buNone/>
            </a:pPr>
            <a:r>
              <a:rPr b="1" i="0" lang="en-US" sz="4000" u="none" cap="none" strike="noStrike">
                <a:solidFill>
                  <a:srgbClr val="3F3F3F"/>
                </a:solidFill>
                <a:latin typeface="Calibri"/>
                <a:ea typeface="Calibri"/>
                <a:cs typeface="Calibri"/>
                <a:sym typeface="Calibri"/>
              </a:rPr>
              <a:t> What are the biggest opportunities</a:t>
            </a:r>
            <a:endParaRPr b="1" i="0" sz="4000" u="none" cap="none" strike="noStrike">
              <a:solidFill>
                <a:srgbClr val="3F3F3F"/>
              </a:solidFill>
              <a:latin typeface="Calibri"/>
              <a:ea typeface="Calibri"/>
              <a:cs typeface="Calibri"/>
              <a:sym typeface="Calibri"/>
            </a:endParaRPr>
          </a:p>
          <a:p>
            <a:pPr indent="0" lvl="0" marL="0" marR="0" rtl="0" algn="ctr">
              <a:lnSpc>
                <a:spcPct val="90000"/>
              </a:lnSpc>
              <a:spcBef>
                <a:spcPts val="1000"/>
              </a:spcBef>
              <a:spcAft>
                <a:spcPts val="0"/>
              </a:spcAft>
              <a:buClr>
                <a:srgbClr val="3F3F3F"/>
              </a:buClr>
              <a:buSzPts val="4000"/>
              <a:buFont typeface="Arial"/>
              <a:buNone/>
            </a:pPr>
            <a:r>
              <a:rPr b="1" i="0" lang="en-US" sz="4000" u="none" cap="none" strike="noStrike">
                <a:solidFill>
                  <a:srgbClr val="3F3F3F"/>
                </a:solidFill>
                <a:latin typeface="Calibri"/>
                <a:ea typeface="Calibri"/>
                <a:cs typeface="Calibri"/>
                <a:sym typeface="Calibri"/>
              </a:rPr>
              <a:t> to reduce agricultural emissions?</a:t>
            </a:r>
            <a:endParaRPr b="1" i="0" sz="4000" u="none" cap="none" strike="noStrike">
              <a:solidFill>
                <a:srgbClr val="3F3F3F"/>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28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just">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Changes in both farming practices and food demand offer big opportunities. On the supply side, </a:t>
            </a:r>
            <a:r>
              <a:rPr b="0" i="0" lang="en-US" sz="2000" u="sng" cap="none" strike="noStrike">
                <a:solidFill>
                  <a:schemeClr val="hlink"/>
                </a:solidFill>
                <a:latin typeface="Calibri"/>
                <a:ea typeface="Calibri"/>
                <a:cs typeface="Calibri"/>
                <a:sym typeface="Calibri"/>
                <a:hlinkClick r:id="rId3"/>
              </a:rPr>
              <a:t>crop management practices</a:t>
            </a:r>
            <a:r>
              <a:rPr b="0" i="0" lang="en-US" sz="2000" u="none" cap="none" strike="noStrike">
                <a:solidFill>
                  <a:schemeClr val="dk1"/>
                </a:solidFill>
                <a:latin typeface="Calibri"/>
                <a:ea typeface="Calibri"/>
                <a:cs typeface="Calibri"/>
                <a:sym typeface="Calibri"/>
              </a:rPr>
              <a:t>—such as improved fertilizer management and conservation tillage—offer the greatest reduction potential at relatively low costs. Better managing grazing lands—such as by rotational grazing and altering forage composition—and restoring degraded lands and cultivated organic soils into productivity </a:t>
            </a:r>
            <a:r>
              <a:rPr b="0" i="0" lang="en-US" sz="2000" u="sng" cap="none" strike="noStrike">
                <a:solidFill>
                  <a:schemeClr val="hlink"/>
                </a:solidFill>
                <a:latin typeface="Calibri"/>
                <a:ea typeface="Calibri"/>
                <a:cs typeface="Calibri"/>
                <a:sym typeface="Calibri"/>
                <a:hlinkClick r:id="rId4"/>
              </a:rPr>
              <a:t>are also important</a:t>
            </a:r>
            <a:r>
              <a:rPr b="0" i="0" lang="en-US" sz="2000" u="none" cap="none" strike="noStrike">
                <a:solidFill>
                  <a:schemeClr val="dk1"/>
                </a:solidFill>
                <a:latin typeface="Calibri"/>
                <a:ea typeface="Calibri"/>
                <a:cs typeface="Calibri"/>
                <a:sym typeface="Calibri"/>
              </a:rPr>
              <a:t>.</a:t>
            </a:r>
            <a:endParaRPr/>
          </a:p>
          <a:p>
            <a:pPr indent="-228600" lvl="0" marL="228600" marR="0" rtl="0" algn="just">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On the supply-side, shifting away from meat and particularly beef consumption </a:t>
            </a:r>
            <a:r>
              <a:rPr b="0" i="0" lang="en-US" sz="2000" u="sng" cap="none" strike="noStrike">
                <a:solidFill>
                  <a:schemeClr val="hlink"/>
                </a:solidFill>
                <a:latin typeface="Calibri"/>
                <a:ea typeface="Calibri"/>
                <a:cs typeface="Calibri"/>
                <a:sym typeface="Calibri"/>
                <a:hlinkClick r:id="rId5"/>
              </a:rPr>
              <a:t>offers the most potential</a:t>
            </a:r>
            <a:r>
              <a:rPr b="0" i="0" lang="en-US" sz="2000" u="none" cap="none" strike="noStrike">
                <a:solidFill>
                  <a:schemeClr val="dk1"/>
                </a:solidFill>
                <a:latin typeface="Calibri"/>
                <a:ea typeface="Calibri"/>
                <a:cs typeface="Calibri"/>
                <a:sym typeface="Calibri"/>
              </a:rPr>
              <a:t> for reducing emissions. Also, recent WRI research shows that </a:t>
            </a:r>
            <a:r>
              <a:rPr b="0" i="0" lang="en-US" sz="2000" u="sng" cap="none" strike="noStrike">
                <a:solidFill>
                  <a:schemeClr val="hlink"/>
                </a:solidFill>
                <a:latin typeface="Calibri"/>
                <a:ea typeface="Calibri"/>
                <a:cs typeface="Calibri"/>
                <a:sym typeface="Calibri"/>
                <a:hlinkClick r:id="rId6"/>
              </a:rPr>
              <a:t>about 24 percent</a:t>
            </a:r>
            <a:r>
              <a:rPr b="0" i="0" lang="en-US" sz="2000" u="none" cap="none" strike="noStrike">
                <a:solidFill>
                  <a:schemeClr val="dk1"/>
                </a:solidFill>
                <a:latin typeface="Calibri"/>
                <a:ea typeface="Calibri"/>
                <a:cs typeface="Calibri"/>
                <a:sym typeface="Calibri"/>
              </a:rPr>
              <a:t> of all calories currently produced for human consumption are lost or wasted in the food supply chain. Consequently, reducing food losses and wastes can also play an important role.</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25" name="Shape 425"/>
        <p:cNvGrpSpPr/>
        <p:nvPr/>
      </p:nvGrpSpPr>
      <p:grpSpPr>
        <a:xfrm>
          <a:off x="0" y="0"/>
          <a:ext cx="0" cy="0"/>
          <a:chOff x="0" y="0"/>
          <a:chExt cx="0" cy="0"/>
        </a:xfrm>
      </p:grpSpPr>
      <p:pic>
        <p:nvPicPr>
          <p:cNvPr id="426" name="Google Shape;426;p60"/>
          <p:cNvPicPr preferRelativeResize="0"/>
          <p:nvPr/>
        </p:nvPicPr>
        <p:blipFill rotWithShape="1">
          <a:blip r:embed="rId3">
            <a:alphaModFix/>
          </a:blip>
          <a:srcRect b="0" l="0" r="0" t="0"/>
          <a:stretch/>
        </p:blipFill>
        <p:spPr>
          <a:xfrm>
            <a:off x="887599" y="2369192"/>
            <a:ext cx="4295640" cy="2649204"/>
          </a:xfrm>
          <a:prstGeom prst="rect">
            <a:avLst/>
          </a:prstGeom>
          <a:noFill/>
          <a:ln>
            <a:noFill/>
          </a:ln>
        </p:spPr>
      </p:pic>
      <p:sp>
        <p:nvSpPr>
          <p:cNvPr id="427" name="Google Shape;427;p60"/>
          <p:cNvSpPr txBox="1"/>
          <p:nvPr/>
        </p:nvSpPr>
        <p:spPr>
          <a:xfrm>
            <a:off x="4449739" y="592539"/>
            <a:ext cx="3383507" cy="7295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3F3F3F"/>
                </a:solidFill>
                <a:latin typeface="Calibri"/>
                <a:ea typeface="Calibri"/>
                <a:cs typeface="Calibri"/>
                <a:sym typeface="Calibri"/>
              </a:rPr>
              <a:t> Conclusions</a:t>
            </a:r>
            <a:endParaRPr/>
          </a:p>
        </p:txBody>
      </p:sp>
      <p:sp>
        <p:nvSpPr>
          <p:cNvPr id="428" name="Google Shape;428;p60"/>
          <p:cNvSpPr txBox="1"/>
          <p:nvPr/>
        </p:nvSpPr>
        <p:spPr>
          <a:xfrm>
            <a:off x="5373806" y="2369192"/>
            <a:ext cx="5842948" cy="341632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This beautiful planet is our home and home to other millions of living beings. If we continue to disregard global warming and we do not take urgent action in our daily routines and habits, we all are going to suffer of the deadly consequences.</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The Arctic will continue to shrink and the Polar bears will go extinct if we do not modify our ways ASAP, we all will cause their annihilation.</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1800">
                <a:solidFill>
                  <a:schemeClr val="dk1"/>
                </a:solidFill>
                <a:latin typeface="Calibri"/>
                <a:ea typeface="Calibri"/>
                <a:cs typeface="Calibri"/>
                <a:sym typeface="Calibri"/>
              </a:rPr>
              <a:t>WE ALL CAN DO OUR SHARE TO SAVE OUR PLANET EARTH!</a:t>
            </a:r>
            <a:endParaRP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32" name="Shape 432"/>
        <p:cNvGrpSpPr/>
        <p:nvPr/>
      </p:nvGrpSpPr>
      <p:grpSpPr>
        <a:xfrm>
          <a:off x="0" y="0"/>
          <a:ext cx="0" cy="0"/>
          <a:chOff x="0" y="0"/>
          <a:chExt cx="0" cy="0"/>
        </a:xfrm>
      </p:grpSpPr>
      <p:sp>
        <p:nvSpPr>
          <p:cNvPr id="433" name="Google Shape;433;p61"/>
          <p:cNvSpPr txBox="1"/>
          <p:nvPr>
            <p:ph idx="1" type="body"/>
          </p:nvPr>
        </p:nvSpPr>
        <p:spPr>
          <a:xfrm>
            <a:off x="1002256" y="1669245"/>
            <a:ext cx="10515600"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chemeClr val="dk1"/>
              </a:buClr>
              <a:buSzPts val="1850"/>
              <a:buFont typeface="Arial"/>
              <a:buNone/>
            </a:pPr>
            <a:r>
              <a:rPr b="0" i="0" lang="en-US" sz="1850" u="none" cap="none" strike="noStrike">
                <a:solidFill>
                  <a:schemeClr val="dk1"/>
                </a:solidFill>
                <a:latin typeface="Calibri"/>
                <a:ea typeface="Calibri"/>
                <a:cs typeface="Calibri"/>
                <a:sym typeface="Calibri"/>
              </a:rPr>
              <a:t>NASA | Arctic Melt Season Lengthening, Ocean Rapidly Warming</a:t>
            </a:r>
            <a:endParaRPr/>
          </a:p>
          <a:p>
            <a:pPr indent="0" lvl="0" marL="0" marR="0" rtl="0" algn="ctr">
              <a:lnSpc>
                <a:spcPct val="70000"/>
              </a:lnSpc>
              <a:spcBef>
                <a:spcPts val="1000"/>
              </a:spcBef>
              <a:spcAft>
                <a:spcPts val="0"/>
              </a:spcAft>
              <a:buClr>
                <a:schemeClr val="dk1"/>
              </a:buClr>
              <a:buSzPts val="1850"/>
              <a:buFont typeface="Arial"/>
              <a:buNone/>
            </a:pPr>
            <a:r>
              <a:rPr b="0" i="0" lang="en-US" sz="1850" u="sng" cap="none" strike="noStrike">
                <a:solidFill>
                  <a:schemeClr val="hlink"/>
                </a:solidFill>
                <a:latin typeface="Calibri"/>
                <a:ea typeface="Calibri"/>
                <a:cs typeface="Calibri"/>
                <a:sym typeface="Calibri"/>
                <a:hlinkClick r:id="rId3"/>
              </a:rPr>
              <a:t>https://www.youtube.com/watch?v=7IQBn-Sg-gc</a:t>
            </a:r>
            <a:endParaRPr b="0" i="0" sz="1850" u="none" cap="none" strike="noStrike">
              <a:solidFill>
                <a:schemeClr val="dk1"/>
              </a:solidFill>
              <a:latin typeface="Calibri"/>
              <a:ea typeface="Calibri"/>
              <a:cs typeface="Calibri"/>
              <a:sym typeface="Calibri"/>
            </a:endParaRPr>
          </a:p>
          <a:p>
            <a:pPr indent="0" lvl="0" marL="0" marR="0" rtl="0" algn="ctr">
              <a:lnSpc>
                <a:spcPct val="70000"/>
              </a:lnSpc>
              <a:spcBef>
                <a:spcPts val="1000"/>
              </a:spcBef>
              <a:spcAft>
                <a:spcPts val="0"/>
              </a:spcAft>
              <a:buClr>
                <a:schemeClr val="dk1"/>
              </a:buClr>
              <a:buSzPts val="1850"/>
              <a:buFont typeface="Arial"/>
              <a:buNone/>
            </a:pPr>
            <a:r>
              <a:rPr b="0" i="0" lang="en-US" sz="1850" u="none" cap="none" strike="noStrike">
                <a:solidFill>
                  <a:schemeClr val="dk1"/>
                </a:solidFill>
                <a:latin typeface="Calibri"/>
                <a:ea typeface="Calibri"/>
                <a:cs typeface="Calibri"/>
                <a:sym typeface="Calibri"/>
              </a:rPr>
              <a:t>Arctic Sea Ice Extent Is Eighth Lowest on Record NASA Live Earth From Space </a:t>
            </a:r>
            <a:r>
              <a:rPr b="0" i="0" lang="en-US" sz="1850" u="sng" cap="none" strike="noStrike">
                <a:solidFill>
                  <a:schemeClr val="hlink"/>
                </a:solidFill>
                <a:latin typeface="Calibri"/>
                <a:ea typeface="Calibri"/>
                <a:cs typeface="Calibri"/>
                <a:sym typeface="Calibri"/>
                <a:hlinkClick r:id="rId4"/>
              </a:rPr>
              <a:t>https://www.youtube.com/watch?v=3BkLPK9q6f4</a:t>
            </a:r>
            <a:endParaRPr b="0" i="0" sz="1850" u="none" cap="none" strike="noStrike">
              <a:solidFill>
                <a:schemeClr val="dk1"/>
              </a:solidFill>
              <a:latin typeface="Calibri"/>
              <a:ea typeface="Calibri"/>
              <a:cs typeface="Calibri"/>
              <a:sym typeface="Calibri"/>
            </a:endParaRPr>
          </a:p>
          <a:p>
            <a:pPr indent="0" lvl="0" marL="0" marR="0" rtl="0" algn="ctr">
              <a:lnSpc>
                <a:spcPct val="70000"/>
              </a:lnSpc>
              <a:spcBef>
                <a:spcPts val="1000"/>
              </a:spcBef>
              <a:spcAft>
                <a:spcPts val="0"/>
              </a:spcAft>
              <a:buClr>
                <a:schemeClr val="dk1"/>
              </a:buClr>
              <a:buSzPts val="1850"/>
              <a:buFont typeface="Arial"/>
              <a:buNone/>
            </a:pPr>
            <a:r>
              <a:rPr b="0" i="0" lang="en-US" sz="1850" u="none" cap="none" strike="noStrike">
                <a:solidFill>
                  <a:schemeClr val="dk1"/>
                </a:solidFill>
                <a:latin typeface="Calibri"/>
                <a:ea typeface="Calibri"/>
                <a:cs typeface="Calibri"/>
                <a:sym typeface="Calibri"/>
              </a:rPr>
              <a:t>How Will Earth Change If All the Ice Melts?- An inconvenience Sequel DOC </a:t>
            </a:r>
            <a:r>
              <a:rPr b="0" i="0" lang="en-US" sz="1850" u="sng" cap="none" strike="noStrike">
                <a:solidFill>
                  <a:schemeClr val="hlink"/>
                </a:solidFill>
                <a:latin typeface="Calibri"/>
                <a:ea typeface="Calibri"/>
                <a:cs typeface="Calibri"/>
                <a:sym typeface="Calibri"/>
                <a:hlinkClick r:id="rId5"/>
              </a:rPr>
              <a:t>https://www.youtube.com/watch?v=pIxRVfCpA64</a:t>
            </a:r>
            <a:endParaRPr b="0" i="0" sz="1850" u="none" cap="none" strike="noStrike">
              <a:solidFill>
                <a:schemeClr val="dk1"/>
              </a:solidFill>
              <a:latin typeface="Calibri"/>
              <a:ea typeface="Calibri"/>
              <a:cs typeface="Calibri"/>
              <a:sym typeface="Calibri"/>
            </a:endParaRPr>
          </a:p>
          <a:p>
            <a:pPr indent="0" lvl="0" marL="0" marR="0" rtl="0" algn="ctr">
              <a:lnSpc>
                <a:spcPct val="70000"/>
              </a:lnSpc>
              <a:spcBef>
                <a:spcPts val="1000"/>
              </a:spcBef>
              <a:spcAft>
                <a:spcPts val="0"/>
              </a:spcAft>
              <a:buClr>
                <a:schemeClr val="dk1"/>
              </a:buClr>
              <a:buSzPts val="1850"/>
              <a:buFont typeface="Arial"/>
              <a:buNone/>
            </a:pPr>
            <a:r>
              <a:rPr b="0" i="0" lang="en-US" sz="1850" u="none" cap="none" strike="noStrike">
                <a:solidFill>
                  <a:schemeClr val="dk1"/>
                </a:solidFill>
                <a:latin typeface="Calibri"/>
                <a:ea typeface="Calibri"/>
                <a:cs typeface="Calibri"/>
                <a:sym typeface="Calibri"/>
              </a:rPr>
              <a:t>Global Warming 101 | National Geographic</a:t>
            </a:r>
            <a:endParaRPr b="0" i="0" sz="1850" u="none" cap="none" strike="noStrike">
              <a:solidFill>
                <a:schemeClr val="dk1"/>
              </a:solidFill>
              <a:latin typeface="Calibri"/>
              <a:ea typeface="Calibri"/>
              <a:cs typeface="Calibri"/>
              <a:sym typeface="Calibri"/>
            </a:endParaRPr>
          </a:p>
          <a:p>
            <a:pPr indent="0" lvl="0" marL="0" marR="0" rtl="0" algn="ctr">
              <a:lnSpc>
                <a:spcPct val="70000"/>
              </a:lnSpc>
              <a:spcBef>
                <a:spcPts val="1000"/>
              </a:spcBef>
              <a:spcAft>
                <a:spcPts val="0"/>
              </a:spcAft>
              <a:buClr>
                <a:schemeClr val="dk1"/>
              </a:buClr>
              <a:buSzPts val="1850"/>
              <a:buFont typeface="Arial"/>
              <a:buNone/>
            </a:pPr>
            <a:r>
              <a:rPr b="0" i="0" lang="en-US" sz="1850" u="sng" cap="none" strike="noStrike">
                <a:solidFill>
                  <a:schemeClr val="hlink"/>
                </a:solidFill>
                <a:latin typeface="Calibri"/>
                <a:ea typeface="Calibri"/>
                <a:cs typeface="Calibri"/>
                <a:sym typeface="Calibri"/>
                <a:hlinkClick r:id="rId6"/>
              </a:rPr>
              <a:t>https://www.youtube.com/watch?time_continue=13&amp;v=oJAbATJCugs</a:t>
            </a:r>
            <a:endParaRPr b="0" i="0" sz="1850" u="none" cap="none" strike="noStrike">
              <a:solidFill>
                <a:schemeClr val="dk1"/>
              </a:solidFill>
              <a:latin typeface="Calibri"/>
              <a:ea typeface="Calibri"/>
              <a:cs typeface="Calibri"/>
              <a:sym typeface="Calibri"/>
            </a:endParaRPr>
          </a:p>
          <a:p>
            <a:pPr indent="0" lvl="0" marL="0" marR="0" rtl="0" algn="ctr">
              <a:lnSpc>
                <a:spcPct val="70000"/>
              </a:lnSpc>
              <a:spcBef>
                <a:spcPts val="1000"/>
              </a:spcBef>
              <a:spcAft>
                <a:spcPts val="0"/>
              </a:spcAft>
              <a:buClr>
                <a:schemeClr val="dk1"/>
              </a:buClr>
              <a:buSzPts val="1850"/>
              <a:buFont typeface="Arial"/>
              <a:buNone/>
            </a:pPr>
            <a:r>
              <a:t/>
            </a:r>
            <a:endParaRPr b="0" i="0" sz="1850" u="none" cap="none" strike="noStrike">
              <a:solidFill>
                <a:schemeClr val="dk1"/>
              </a:solidFill>
              <a:latin typeface="Calibri"/>
              <a:ea typeface="Calibri"/>
              <a:cs typeface="Calibri"/>
              <a:sym typeface="Calibri"/>
            </a:endParaRPr>
          </a:p>
          <a:p>
            <a:pPr indent="0" lvl="0" marL="0" marR="0" rtl="0" algn="ctr">
              <a:lnSpc>
                <a:spcPct val="70000"/>
              </a:lnSpc>
              <a:spcBef>
                <a:spcPts val="1000"/>
              </a:spcBef>
              <a:spcAft>
                <a:spcPts val="0"/>
              </a:spcAft>
              <a:buClr>
                <a:schemeClr val="dk1"/>
              </a:buClr>
              <a:buSzPts val="1850"/>
              <a:buFont typeface="Arial"/>
              <a:buNone/>
            </a:pPr>
            <a:r>
              <a:rPr b="0" i="0" lang="en-US" sz="1850" u="none" cap="none" strike="noStrike">
                <a:solidFill>
                  <a:schemeClr val="dk1"/>
                </a:solidFill>
                <a:latin typeface="Calibri"/>
                <a:ea typeface="Calibri"/>
                <a:cs typeface="Calibri"/>
                <a:sym typeface="Calibri"/>
              </a:rPr>
              <a:t>PB NG </a:t>
            </a:r>
            <a:r>
              <a:rPr b="0" i="0" lang="en-US" sz="1850" u="sng" cap="none" strike="noStrike">
                <a:solidFill>
                  <a:schemeClr val="hlink"/>
                </a:solidFill>
                <a:latin typeface="Calibri"/>
                <a:ea typeface="Calibri"/>
                <a:cs typeface="Calibri"/>
                <a:sym typeface="Calibri"/>
                <a:hlinkClick r:id="rId7"/>
              </a:rPr>
              <a:t>https://www.nationalgeographic.com/animals/mammals/p/polar-bear/</a:t>
            </a:r>
            <a:endParaRPr b="0" i="0" sz="1850" u="none" cap="none" strike="noStrike">
              <a:solidFill>
                <a:schemeClr val="dk1"/>
              </a:solidFill>
              <a:latin typeface="Calibri"/>
              <a:ea typeface="Calibri"/>
              <a:cs typeface="Calibri"/>
              <a:sym typeface="Calibri"/>
            </a:endParaRPr>
          </a:p>
          <a:p>
            <a:pPr indent="0" lvl="0" marL="0" marR="0" rtl="0" algn="ctr">
              <a:lnSpc>
                <a:spcPct val="70000"/>
              </a:lnSpc>
              <a:spcBef>
                <a:spcPts val="1000"/>
              </a:spcBef>
              <a:spcAft>
                <a:spcPts val="0"/>
              </a:spcAft>
              <a:buClr>
                <a:schemeClr val="dk1"/>
              </a:buClr>
              <a:buSzPts val="1850"/>
              <a:buFont typeface="Arial"/>
              <a:buNone/>
            </a:pPr>
            <a:r>
              <a:t/>
            </a:r>
            <a:endParaRPr b="0" i="0" sz="1850" u="none" cap="none" strike="noStrike">
              <a:solidFill>
                <a:schemeClr val="dk1"/>
              </a:solidFill>
              <a:latin typeface="Calibri"/>
              <a:ea typeface="Calibri"/>
              <a:cs typeface="Calibri"/>
              <a:sym typeface="Calibri"/>
            </a:endParaRPr>
          </a:p>
          <a:p>
            <a:pPr indent="0" lvl="0" marL="0" marR="0" rtl="0" algn="ctr">
              <a:lnSpc>
                <a:spcPct val="70000"/>
              </a:lnSpc>
              <a:spcBef>
                <a:spcPts val="1000"/>
              </a:spcBef>
              <a:spcAft>
                <a:spcPts val="0"/>
              </a:spcAft>
              <a:buClr>
                <a:schemeClr val="dk1"/>
              </a:buClr>
              <a:buSzPts val="1850"/>
              <a:buFont typeface="Arial"/>
              <a:buNone/>
            </a:pPr>
            <a:r>
              <a:rPr b="0" i="0" lang="en-US" sz="1850" u="none" cap="none" strike="noStrike">
                <a:solidFill>
                  <a:schemeClr val="dk1"/>
                </a:solidFill>
                <a:latin typeface="Calibri"/>
                <a:ea typeface="Calibri"/>
                <a:cs typeface="Calibri"/>
                <a:sym typeface="Calibri"/>
              </a:rPr>
              <a:t>video.nationalgeographic.com/video/101-videos/polar-bears-101 </a:t>
            </a:r>
            <a:endParaRPr/>
          </a:p>
          <a:p>
            <a:pPr indent="0" lvl="0" marL="0" marR="0" rtl="0" algn="ctr">
              <a:lnSpc>
                <a:spcPct val="70000"/>
              </a:lnSpc>
              <a:spcBef>
                <a:spcPts val="1000"/>
              </a:spcBef>
              <a:spcAft>
                <a:spcPts val="0"/>
              </a:spcAft>
              <a:buClr>
                <a:schemeClr val="dk1"/>
              </a:buClr>
              <a:buSzPts val="1850"/>
              <a:buFont typeface="Arial"/>
              <a:buNone/>
            </a:pPr>
            <a:r>
              <a:rPr b="0" i="0" lang="en-US" sz="1850" u="none" cap="none" strike="noStrike">
                <a:solidFill>
                  <a:schemeClr val="dk1"/>
                </a:solidFill>
                <a:latin typeface="Calibri"/>
                <a:ea typeface="Calibri"/>
                <a:cs typeface="Calibri"/>
                <a:sym typeface="Calibri"/>
              </a:rPr>
              <a:t> </a:t>
            </a:r>
            <a:endParaRPr/>
          </a:p>
          <a:p>
            <a:pPr indent="0" lvl="0" marL="0" marR="0" rtl="0" algn="l">
              <a:lnSpc>
                <a:spcPct val="70000"/>
              </a:lnSpc>
              <a:spcBef>
                <a:spcPts val="1000"/>
              </a:spcBef>
              <a:spcAft>
                <a:spcPts val="0"/>
              </a:spcAft>
              <a:buClr>
                <a:schemeClr val="dk1"/>
              </a:buClr>
              <a:buSzPts val="1295"/>
              <a:buFont typeface="Arial"/>
              <a:buNone/>
            </a:pPr>
            <a:r>
              <a:t/>
            </a:r>
            <a:endParaRPr b="0" i="0" sz="1295" u="none" cap="none" strike="noStrike">
              <a:solidFill>
                <a:schemeClr val="dk1"/>
              </a:solidFill>
              <a:latin typeface="Calibri"/>
              <a:ea typeface="Calibri"/>
              <a:cs typeface="Calibri"/>
              <a:sym typeface="Calibri"/>
            </a:endParaRPr>
          </a:p>
        </p:txBody>
      </p:sp>
      <p:sp>
        <p:nvSpPr>
          <p:cNvPr id="434" name="Google Shape;434;p61"/>
          <p:cNvSpPr txBox="1"/>
          <p:nvPr/>
        </p:nvSpPr>
        <p:spPr>
          <a:xfrm>
            <a:off x="3421607" y="620972"/>
            <a:ext cx="567689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dk1"/>
                </a:solidFill>
                <a:latin typeface="Calibri"/>
                <a:ea typeface="Calibri"/>
                <a:cs typeface="Calibri"/>
                <a:sym typeface="Calibri"/>
              </a:rPr>
              <a:t>  Recommended Videos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14" name="Shape 114"/>
        <p:cNvGrpSpPr/>
        <p:nvPr/>
      </p:nvGrpSpPr>
      <p:grpSpPr>
        <a:xfrm>
          <a:off x="0" y="0"/>
          <a:ext cx="0" cy="0"/>
          <a:chOff x="0" y="0"/>
          <a:chExt cx="0" cy="0"/>
        </a:xfrm>
      </p:grpSpPr>
      <p:sp>
        <p:nvSpPr>
          <p:cNvPr id="115" name="Google Shape;115;p17"/>
          <p:cNvSpPr txBox="1"/>
          <p:nvPr>
            <p:ph idx="1" type="body"/>
          </p:nvPr>
        </p:nvSpPr>
        <p:spPr>
          <a:xfrm>
            <a:off x="1009366" y="838769"/>
            <a:ext cx="10344434" cy="533819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The Arctic habitat is suffering as a result of the changing environment caused by global warming and is affected throughout all the trophic levels of its delicately balanced food web.</a:t>
            </a:r>
            <a:endParaRPr/>
          </a:p>
        </p:txBody>
      </p:sp>
      <p:pic>
        <p:nvPicPr>
          <p:cNvPr id="116" name="Google Shape;116;p17"/>
          <p:cNvPicPr preferRelativeResize="0"/>
          <p:nvPr/>
        </p:nvPicPr>
        <p:blipFill rotWithShape="1">
          <a:blip r:embed="rId3">
            <a:alphaModFix/>
          </a:blip>
          <a:srcRect b="0" l="0" r="0" t="0"/>
          <a:stretch/>
        </p:blipFill>
        <p:spPr>
          <a:xfrm>
            <a:off x="3544971" y="1993019"/>
            <a:ext cx="5102058" cy="400645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38" name="Shape 438"/>
        <p:cNvGrpSpPr/>
        <p:nvPr/>
      </p:nvGrpSpPr>
      <p:grpSpPr>
        <a:xfrm>
          <a:off x="0" y="0"/>
          <a:ext cx="0" cy="0"/>
          <a:chOff x="0" y="0"/>
          <a:chExt cx="0" cy="0"/>
        </a:xfrm>
      </p:grpSpPr>
      <p:sp>
        <p:nvSpPr>
          <p:cNvPr id="439" name="Google Shape;439;p62"/>
          <p:cNvSpPr txBox="1"/>
          <p:nvPr>
            <p:ph type="title"/>
          </p:nvPr>
        </p:nvSpPr>
        <p:spPr>
          <a:xfrm>
            <a:off x="2885932" y="360145"/>
            <a:ext cx="9875293"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alibri"/>
              <a:buNone/>
            </a:pPr>
            <a:r>
              <a:rPr b="1" i="0" lang="en-US" sz="4000" u="none" cap="none" strike="noStrike">
                <a:solidFill>
                  <a:schemeClr val="dk1"/>
                </a:solidFill>
                <a:latin typeface="Calibri"/>
                <a:ea typeface="Calibri"/>
                <a:cs typeface="Calibri"/>
                <a:sym typeface="Calibri"/>
              </a:rPr>
              <a:t>THANK YOU for caring!   谢谢</a:t>
            </a:r>
            <a:br>
              <a:rPr b="1" i="0" lang="en-US" sz="4000" u="none" cap="none" strike="noStrike">
                <a:solidFill>
                  <a:schemeClr val="dk1"/>
                </a:solidFill>
                <a:latin typeface="Calibri"/>
                <a:ea typeface="Calibri"/>
                <a:cs typeface="Calibri"/>
                <a:sym typeface="Calibri"/>
              </a:rPr>
            </a:br>
            <a:endParaRPr b="1" i="0" sz="4000" u="none" cap="none" strike="noStrike">
              <a:solidFill>
                <a:schemeClr val="dk1"/>
              </a:solidFill>
              <a:latin typeface="Calibri"/>
              <a:ea typeface="Calibri"/>
              <a:cs typeface="Calibri"/>
              <a:sym typeface="Calibri"/>
            </a:endParaRPr>
          </a:p>
        </p:txBody>
      </p:sp>
      <p:pic>
        <p:nvPicPr>
          <p:cNvPr id="440" name="Google Shape;440;p62"/>
          <p:cNvPicPr preferRelativeResize="0"/>
          <p:nvPr/>
        </p:nvPicPr>
        <p:blipFill rotWithShape="1">
          <a:blip r:embed="rId3">
            <a:alphaModFix/>
          </a:blip>
          <a:srcRect b="0" l="0" r="0" t="0"/>
          <a:stretch/>
        </p:blipFill>
        <p:spPr>
          <a:xfrm>
            <a:off x="1464291" y="1685708"/>
            <a:ext cx="4691419" cy="4381148"/>
          </a:xfrm>
          <a:prstGeom prst="rect">
            <a:avLst/>
          </a:prstGeom>
          <a:noFill/>
          <a:ln>
            <a:noFill/>
          </a:ln>
        </p:spPr>
      </p:pic>
      <p:pic>
        <p:nvPicPr>
          <p:cNvPr id="441" name="Google Shape;441;p62"/>
          <p:cNvPicPr preferRelativeResize="0"/>
          <p:nvPr/>
        </p:nvPicPr>
        <p:blipFill rotWithShape="1">
          <a:blip r:embed="rId4">
            <a:alphaModFix/>
          </a:blip>
          <a:srcRect b="0" l="0" r="0" t="0"/>
          <a:stretch/>
        </p:blipFill>
        <p:spPr>
          <a:xfrm>
            <a:off x="6826175" y="3825402"/>
            <a:ext cx="4627518" cy="22414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20" name="Shape 120"/>
        <p:cNvGrpSpPr/>
        <p:nvPr/>
      </p:nvGrpSpPr>
      <p:grpSpPr>
        <a:xfrm>
          <a:off x="0" y="0"/>
          <a:ext cx="0" cy="0"/>
          <a:chOff x="0" y="0"/>
          <a:chExt cx="0" cy="0"/>
        </a:xfrm>
      </p:grpSpPr>
      <p:sp>
        <p:nvSpPr>
          <p:cNvPr id="121" name="Google Shape;121;p18"/>
          <p:cNvSpPr txBox="1"/>
          <p:nvPr>
            <p:ph type="title"/>
          </p:nvPr>
        </p:nvSpPr>
        <p:spPr>
          <a:xfrm>
            <a:off x="1364776" y="365125"/>
            <a:ext cx="9989024"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4000"/>
              <a:buFont typeface="Calibri"/>
              <a:buNone/>
            </a:pPr>
            <a:r>
              <a:rPr b="1" i="0" lang="en-US" sz="4000" u="none" cap="none" strike="noStrike">
                <a:solidFill>
                  <a:srgbClr val="3F3F3F"/>
                </a:solidFill>
                <a:latin typeface="Calibri"/>
                <a:ea typeface="Calibri"/>
                <a:cs typeface="Calibri"/>
                <a:sym typeface="Calibri"/>
              </a:rPr>
              <a:t>We are losing the battle to save the Arctic</a:t>
            </a:r>
            <a:endParaRPr/>
          </a:p>
        </p:txBody>
      </p:sp>
      <p:pic>
        <p:nvPicPr>
          <p:cNvPr id="122" name="Google Shape;122;p18"/>
          <p:cNvPicPr preferRelativeResize="0"/>
          <p:nvPr/>
        </p:nvPicPr>
        <p:blipFill rotWithShape="1">
          <a:blip r:embed="rId3">
            <a:alphaModFix/>
          </a:blip>
          <a:srcRect b="0" l="0" r="0" t="0"/>
          <a:stretch/>
        </p:blipFill>
        <p:spPr>
          <a:xfrm>
            <a:off x="4904522" y="1690688"/>
            <a:ext cx="5772150" cy="3829050"/>
          </a:xfrm>
          <a:prstGeom prst="rect">
            <a:avLst/>
          </a:prstGeom>
          <a:noFill/>
          <a:ln>
            <a:noFill/>
          </a:ln>
        </p:spPr>
      </p:pic>
      <p:sp>
        <p:nvSpPr>
          <p:cNvPr id="123" name="Google Shape;123;p18"/>
          <p:cNvSpPr txBox="1"/>
          <p:nvPr/>
        </p:nvSpPr>
        <p:spPr>
          <a:xfrm>
            <a:off x="838200" y="6210188"/>
            <a:ext cx="609884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https://lucyhagger.wordpress.com/2013/03/08/losing-the-polar-bear-battle/</a:t>
            </a:r>
            <a:endParaRPr/>
          </a:p>
        </p:txBody>
      </p:sp>
      <p:sp>
        <p:nvSpPr>
          <p:cNvPr id="124" name="Google Shape;124;p18"/>
          <p:cNvSpPr txBox="1"/>
          <p:nvPr/>
        </p:nvSpPr>
        <p:spPr>
          <a:xfrm>
            <a:off x="1535373" y="2000586"/>
            <a:ext cx="3170261" cy="313932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The arctic habitat that these polar bears inhabit has decreased by nearly 20% since 1980 and this decrease is set to accelerate in the future. It is predicted that if we do not get a hold of our CO2 emissions by 2060, the ice caps will be committed to melting. That means no habitat for the polar bears at all.</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28" name="Shape 128"/>
        <p:cNvGrpSpPr/>
        <p:nvPr/>
      </p:nvGrpSpPr>
      <p:grpSpPr>
        <a:xfrm>
          <a:off x="0" y="0"/>
          <a:ext cx="0" cy="0"/>
          <a:chOff x="0" y="0"/>
          <a:chExt cx="0" cy="0"/>
        </a:xfrm>
      </p:grpSpPr>
      <p:pic>
        <p:nvPicPr>
          <p:cNvPr id="129" name="Google Shape;129;p19"/>
          <p:cNvPicPr preferRelativeResize="0"/>
          <p:nvPr>
            <p:ph idx="1" type="body"/>
          </p:nvPr>
        </p:nvPicPr>
        <p:blipFill rotWithShape="1">
          <a:blip r:embed="rId3">
            <a:alphaModFix/>
          </a:blip>
          <a:srcRect b="0" l="0" r="0" t="0"/>
          <a:stretch/>
        </p:blipFill>
        <p:spPr>
          <a:xfrm>
            <a:off x="6276769" y="1615385"/>
            <a:ext cx="5129064" cy="3624539"/>
          </a:xfrm>
          <a:prstGeom prst="rect">
            <a:avLst/>
          </a:prstGeom>
          <a:noFill/>
          <a:ln>
            <a:noFill/>
          </a:ln>
        </p:spPr>
      </p:pic>
      <p:sp>
        <p:nvSpPr>
          <p:cNvPr id="130" name="Google Shape;130;p19"/>
          <p:cNvSpPr txBox="1"/>
          <p:nvPr/>
        </p:nvSpPr>
        <p:spPr>
          <a:xfrm>
            <a:off x="760578" y="1380940"/>
            <a:ext cx="5181885" cy="409342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000">
                <a:solidFill>
                  <a:schemeClr val="dk1"/>
                </a:solidFill>
                <a:latin typeface="Calibri"/>
                <a:ea typeface="Calibri"/>
                <a:cs typeface="Calibri"/>
                <a:sym typeface="Calibri"/>
              </a:rPr>
              <a:t>In the high Arctic, the base of many food chains consists of ice algae rather than phytoplankton. Numerous species of copepod use the under ice areas of sea water to reproduce, and they feed on the ice algae before the phytoplankton bloom.</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 The loss of this ecosystem, through the reduction in ice would cause major knock on effects to productivity, nutrient supply and trophic response higher up the food chain; such as changes in the density and distribution of numerous fish species.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34" name="Shape 134"/>
        <p:cNvGrpSpPr/>
        <p:nvPr/>
      </p:nvGrpSpPr>
      <p:grpSpPr>
        <a:xfrm>
          <a:off x="0" y="0"/>
          <a:ext cx="0" cy="0"/>
          <a:chOff x="0" y="0"/>
          <a:chExt cx="0" cy="0"/>
        </a:xfrm>
      </p:grpSpPr>
      <p:pic>
        <p:nvPicPr>
          <p:cNvPr id="135" name="Google Shape;135;p20"/>
          <p:cNvPicPr preferRelativeResize="0"/>
          <p:nvPr/>
        </p:nvPicPr>
        <p:blipFill rotWithShape="1">
          <a:blip r:embed="rId3">
            <a:alphaModFix/>
          </a:blip>
          <a:srcRect b="0" l="0" r="0" t="0"/>
          <a:stretch/>
        </p:blipFill>
        <p:spPr>
          <a:xfrm>
            <a:off x="988040" y="1888652"/>
            <a:ext cx="4071545" cy="3175805"/>
          </a:xfrm>
          <a:prstGeom prst="rect">
            <a:avLst/>
          </a:prstGeom>
          <a:noFill/>
          <a:ln>
            <a:noFill/>
          </a:ln>
        </p:spPr>
      </p:pic>
      <p:sp>
        <p:nvSpPr>
          <p:cNvPr id="136" name="Google Shape;136;p20"/>
          <p:cNvSpPr txBox="1"/>
          <p:nvPr/>
        </p:nvSpPr>
        <p:spPr>
          <a:xfrm>
            <a:off x="5059586" y="1075898"/>
            <a:ext cx="6469930" cy="507831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The Arctic is home to numerous species of wild animals which have adapted to live in this very harsh conditions. According to the </a:t>
            </a:r>
            <a:r>
              <a:rPr lang="en-US" sz="1800" u="sng">
                <a:solidFill>
                  <a:schemeClr val="hlink"/>
                </a:solidFill>
                <a:latin typeface="Calibri"/>
                <a:ea typeface="Calibri"/>
                <a:cs typeface="Calibri"/>
                <a:sym typeface="Calibri"/>
                <a:hlinkClick r:id="rId4"/>
              </a:rPr>
              <a:t>Arctic Biodversity Trends 2010 report</a:t>
            </a:r>
            <a:r>
              <a:rPr lang="en-US" sz="1800">
                <a:solidFill>
                  <a:schemeClr val="dk1"/>
                </a:solidFill>
                <a:latin typeface="Calibri"/>
                <a:ea typeface="Calibri"/>
                <a:cs typeface="Calibri"/>
                <a:sym typeface="Calibri"/>
              </a:rPr>
              <a:t>, all types of habitats—sea ice, tundra, permafrost peatlands, ponds and lakes formed by melting permafrost—are changing and impacting biodiversity. There is less ice for species that depend on sea ice for hunting, breeding or sheltering their young, such as polar bears, walruses, and certain kinds of seals. As the permafrost thaws, the Arctic tundra is gradually becoming shrubbier. Shrubs trap snow in winter, which insulates soil and keeps it warmer, spurring the decomposition that returns more carbon into the atmosphere. The loss of grasses and mosses on the tundra may impact the caribou and reindeer populations. And the changing vegetation makes the tundra more vulnerable to wild fires. In addition, the earlier melting of ice, flowering and emergence of insects could cause mismatches between access to food and the timing of reproduction for many species whose life cycles are synchronized with the coming of spring and summer.</a:t>
            </a:r>
            <a:endParaRPr sz="1800">
              <a:solidFill>
                <a:schemeClr val="dk1"/>
              </a:solidFill>
              <a:latin typeface="Calibri"/>
              <a:ea typeface="Calibri"/>
              <a:cs typeface="Calibri"/>
              <a:sym typeface="Calibri"/>
            </a:endParaRPr>
          </a:p>
        </p:txBody>
      </p:sp>
      <p:sp>
        <p:nvSpPr>
          <p:cNvPr id="137" name="Google Shape;137;p20"/>
          <p:cNvSpPr txBox="1"/>
          <p:nvPr/>
        </p:nvSpPr>
        <p:spPr>
          <a:xfrm>
            <a:off x="760578" y="6238012"/>
            <a:ext cx="7598675"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http://blogs.ei.columbia.edu/2012/12/06/how-the-warming-arctic-affects-us-all/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41" name="Shape 141"/>
        <p:cNvGrpSpPr/>
        <p:nvPr/>
      </p:nvGrpSpPr>
      <p:grpSpPr>
        <a:xfrm>
          <a:off x="0" y="0"/>
          <a:ext cx="0" cy="0"/>
          <a:chOff x="0" y="0"/>
          <a:chExt cx="0" cy="0"/>
        </a:xfrm>
      </p:grpSpPr>
      <p:sp>
        <p:nvSpPr>
          <p:cNvPr id="142" name="Google Shape;142;p21"/>
          <p:cNvSpPr txBox="1"/>
          <p:nvPr>
            <p:ph type="title"/>
          </p:nvPr>
        </p:nvSpPr>
        <p:spPr>
          <a:xfrm>
            <a:off x="3454588" y="0"/>
            <a:ext cx="5530185" cy="1325563"/>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      </a:t>
            </a:r>
            <a:r>
              <a:rPr b="1" i="0" lang="en-US" sz="4000" u="none" cap="none" strike="noStrike">
                <a:solidFill>
                  <a:srgbClr val="3F3F3F"/>
                </a:solidFill>
                <a:latin typeface="Calibri"/>
                <a:ea typeface="Calibri"/>
                <a:cs typeface="Calibri"/>
                <a:sym typeface="Calibri"/>
              </a:rPr>
              <a:t>Polar Bear Facts</a:t>
            </a:r>
            <a:endParaRPr/>
          </a:p>
        </p:txBody>
      </p:sp>
      <p:pic>
        <p:nvPicPr>
          <p:cNvPr id="143" name="Google Shape;143;p21"/>
          <p:cNvPicPr preferRelativeResize="0"/>
          <p:nvPr>
            <p:ph idx="1" type="body"/>
          </p:nvPr>
        </p:nvPicPr>
        <p:blipFill rotWithShape="1">
          <a:blip r:embed="rId3">
            <a:alphaModFix/>
          </a:blip>
          <a:srcRect b="0" l="11552" r="15611" t="0"/>
          <a:stretch/>
        </p:blipFill>
        <p:spPr>
          <a:xfrm>
            <a:off x="4208059" y="1306845"/>
            <a:ext cx="3468806" cy="3162300"/>
          </a:xfrm>
          <a:prstGeom prst="rect">
            <a:avLst/>
          </a:prstGeom>
          <a:noFill/>
          <a:ln>
            <a:noFill/>
          </a:ln>
        </p:spPr>
      </p:pic>
      <p:sp>
        <p:nvSpPr>
          <p:cNvPr id="144" name="Google Shape;144;p21"/>
          <p:cNvSpPr txBox="1"/>
          <p:nvPr/>
        </p:nvSpPr>
        <p:spPr>
          <a:xfrm>
            <a:off x="980932" y="4595257"/>
            <a:ext cx="10477499" cy="16312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The </a:t>
            </a:r>
            <a:r>
              <a:rPr b="1" lang="en-US" sz="2000">
                <a:solidFill>
                  <a:schemeClr val="dk1"/>
                </a:solidFill>
                <a:latin typeface="Calibri"/>
                <a:ea typeface="Calibri"/>
                <a:cs typeface="Calibri"/>
                <a:sym typeface="Calibri"/>
              </a:rPr>
              <a:t>polar bear</a:t>
            </a:r>
            <a:r>
              <a:rPr lang="en-US" sz="2000">
                <a:solidFill>
                  <a:schemeClr val="dk1"/>
                </a:solidFill>
                <a:latin typeface="Calibri"/>
                <a:ea typeface="Calibri"/>
                <a:cs typeface="Calibri"/>
                <a:sym typeface="Calibri"/>
              </a:rPr>
              <a:t> </a:t>
            </a:r>
            <a:r>
              <a:rPr i="1" lang="en-US" sz="2000">
                <a:solidFill>
                  <a:schemeClr val="dk1"/>
                </a:solidFill>
                <a:latin typeface="Calibri"/>
                <a:ea typeface="Calibri"/>
                <a:cs typeface="Calibri"/>
                <a:sym typeface="Calibri"/>
              </a:rPr>
              <a:t>(Ursus maritimus) </a:t>
            </a:r>
            <a:r>
              <a:rPr lang="en-US" sz="2000">
                <a:solidFill>
                  <a:schemeClr val="dk1"/>
                </a:solidFill>
                <a:latin typeface="Calibri"/>
                <a:ea typeface="Calibri"/>
                <a:cs typeface="Calibri"/>
                <a:sym typeface="Calibri"/>
              </a:rPr>
              <a:t>is a carnivorous bear, whose native range lies largely within the Arctic Circle, encompassing the Arctic Ocean, its surrounding seas and surrounding land masses.</a:t>
            </a:r>
            <a:endParaRPr/>
          </a:p>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ctr">
              <a:spcBef>
                <a:spcPts val="0"/>
              </a:spcBef>
              <a:spcAft>
                <a:spcPts val="0"/>
              </a:spcAft>
              <a:buNone/>
            </a:pPr>
            <a:r>
              <a:rPr lang="en-US" sz="2000">
                <a:solidFill>
                  <a:schemeClr val="dk1"/>
                </a:solidFill>
                <a:latin typeface="Calibri"/>
                <a:ea typeface="Calibri"/>
                <a:cs typeface="Calibri"/>
                <a:sym typeface="Calibri"/>
              </a:rPr>
              <a:t>A polar bear's home range can be enormous—far greater than any other species of bear. The size of a polar bear's range depends on two main factors: habitat quality and availability of seal prey.</a:t>
            </a:r>
            <a:endParaRPr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